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660" r:id="rId5"/>
    <p:sldMasterId id="2147483672" r:id="rId6"/>
  </p:sldMasterIdLst>
  <p:notesMasterIdLst>
    <p:notesMasterId r:id="rId118"/>
  </p:notesMasterIdLst>
  <p:sldIdLst>
    <p:sldId id="274" r:id="rId7"/>
    <p:sldId id="289" r:id="rId8"/>
    <p:sldId id="280" r:id="rId9"/>
    <p:sldId id="292" r:id="rId10"/>
    <p:sldId id="284" r:id="rId11"/>
    <p:sldId id="298" r:id="rId12"/>
    <p:sldId id="301" r:id="rId13"/>
    <p:sldId id="302" r:id="rId14"/>
    <p:sldId id="303" r:id="rId15"/>
    <p:sldId id="304" r:id="rId16"/>
    <p:sldId id="306" r:id="rId17"/>
    <p:sldId id="307" r:id="rId18"/>
    <p:sldId id="305" r:id="rId19"/>
    <p:sldId id="309" r:id="rId20"/>
    <p:sldId id="310" r:id="rId21"/>
    <p:sldId id="311" r:id="rId22"/>
    <p:sldId id="312" r:id="rId23"/>
    <p:sldId id="314" r:id="rId24"/>
    <p:sldId id="300" r:id="rId25"/>
    <p:sldId id="313" r:id="rId26"/>
    <p:sldId id="316" r:id="rId27"/>
    <p:sldId id="317" r:id="rId28"/>
    <p:sldId id="344" r:id="rId29"/>
    <p:sldId id="318" r:id="rId30"/>
    <p:sldId id="299" r:id="rId31"/>
    <p:sldId id="315" r:id="rId32"/>
    <p:sldId id="332" r:id="rId33"/>
    <p:sldId id="333" r:id="rId34"/>
    <p:sldId id="319" r:id="rId35"/>
    <p:sldId id="320" r:id="rId36"/>
    <p:sldId id="321" r:id="rId37"/>
    <p:sldId id="334" r:id="rId38"/>
    <p:sldId id="337" r:id="rId39"/>
    <p:sldId id="335" r:id="rId40"/>
    <p:sldId id="336" r:id="rId41"/>
    <p:sldId id="338" r:id="rId42"/>
    <p:sldId id="339" r:id="rId43"/>
    <p:sldId id="340" r:id="rId44"/>
    <p:sldId id="341" r:id="rId45"/>
    <p:sldId id="342" r:id="rId46"/>
    <p:sldId id="288" r:id="rId47"/>
    <p:sldId id="323" r:id="rId48"/>
    <p:sldId id="324" r:id="rId49"/>
    <p:sldId id="325" r:id="rId50"/>
    <p:sldId id="326" r:id="rId51"/>
    <p:sldId id="327" r:id="rId52"/>
    <p:sldId id="346" r:id="rId53"/>
    <p:sldId id="329" r:id="rId54"/>
    <p:sldId id="347" r:id="rId55"/>
    <p:sldId id="328" r:id="rId56"/>
    <p:sldId id="330" r:id="rId57"/>
    <p:sldId id="360" r:id="rId58"/>
    <p:sldId id="361" r:id="rId59"/>
    <p:sldId id="348" r:id="rId60"/>
    <p:sldId id="350" r:id="rId61"/>
    <p:sldId id="331" r:id="rId62"/>
    <p:sldId id="349" r:id="rId63"/>
    <p:sldId id="351" r:id="rId64"/>
    <p:sldId id="352" r:id="rId65"/>
    <p:sldId id="354" r:id="rId66"/>
    <p:sldId id="353" r:id="rId67"/>
    <p:sldId id="355" r:id="rId68"/>
    <p:sldId id="356" r:id="rId69"/>
    <p:sldId id="362" r:id="rId70"/>
    <p:sldId id="363" r:id="rId71"/>
    <p:sldId id="364" r:id="rId72"/>
    <p:sldId id="365" r:id="rId73"/>
    <p:sldId id="370" r:id="rId74"/>
    <p:sldId id="366" r:id="rId75"/>
    <p:sldId id="369" r:id="rId76"/>
    <p:sldId id="371" r:id="rId77"/>
    <p:sldId id="372" r:id="rId78"/>
    <p:sldId id="373" r:id="rId79"/>
    <p:sldId id="322" r:id="rId80"/>
    <p:sldId id="368" r:id="rId81"/>
    <p:sldId id="375" r:id="rId82"/>
    <p:sldId id="377" r:id="rId83"/>
    <p:sldId id="382" r:id="rId84"/>
    <p:sldId id="383" r:id="rId85"/>
    <p:sldId id="384" r:id="rId86"/>
    <p:sldId id="387" r:id="rId87"/>
    <p:sldId id="388" r:id="rId88"/>
    <p:sldId id="389" r:id="rId89"/>
    <p:sldId id="378" r:id="rId90"/>
    <p:sldId id="379" r:id="rId91"/>
    <p:sldId id="380" r:id="rId92"/>
    <p:sldId id="381" r:id="rId93"/>
    <p:sldId id="392" r:id="rId94"/>
    <p:sldId id="390" r:id="rId95"/>
    <p:sldId id="394" r:id="rId96"/>
    <p:sldId id="395" r:id="rId97"/>
    <p:sldId id="396" r:id="rId98"/>
    <p:sldId id="397" r:id="rId99"/>
    <p:sldId id="393" r:id="rId100"/>
    <p:sldId id="391" r:id="rId101"/>
    <p:sldId id="282" r:id="rId102"/>
    <p:sldId id="281" r:id="rId103"/>
    <p:sldId id="286" r:id="rId104"/>
    <p:sldId id="376" r:id="rId105"/>
    <p:sldId id="290" r:id="rId106"/>
    <p:sldId id="291" r:id="rId107"/>
    <p:sldId id="297" r:id="rId108"/>
    <p:sldId id="296" r:id="rId109"/>
    <p:sldId id="285" r:id="rId110"/>
    <p:sldId id="278" r:id="rId111"/>
    <p:sldId id="283" r:id="rId112"/>
    <p:sldId id="294" r:id="rId113"/>
    <p:sldId id="287" r:id="rId114"/>
    <p:sldId id="295" r:id="rId115"/>
    <p:sldId id="293" r:id="rId116"/>
    <p:sldId id="259" r:id="rId1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42"/>
    <a:srgbClr val="353748"/>
    <a:srgbClr val="385DC8"/>
    <a:srgbClr val="0DAAD6"/>
    <a:srgbClr val="258357"/>
    <a:srgbClr val="E62C63"/>
    <a:srgbClr val="62549D"/>
    <a:srgbClr val="F8D363"/>
    <a:srgbClr val="CC2532"/>
    <a:srgbClr val="BC2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0605F-1811-1C4F-B4A5-CC4A73D9EA48}" v="53" dt="2025-04-01T00:05:05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93661" autoAdjust="0"/>
  </p:normalViewPr>
  <p:slideViewPr>
    <p:cSldViewPr snapToGrid="0" showGuides="1">
      <p:cViewPr varScale="1">
        <p:scale>
          <a:sx n="78" d="100"/>
          <a:sy n="78" d="100"/>
        </p:scale>
        <p:origin x="138" y="57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presProps" Target="presProps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E-1E4C-B657-7DBFABCAF46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2225" cap="rnd">
              <a:solidFill>
                <a:srgbClr val="E62C6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E62C63"/>
              </a:solidFill>
              <a:ln w="9525">
                <a:solidFill>
                  <a:srgbClr val="E62C6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6E-1E4C-B657-7DBFABCAF46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6E-1E4C-B657-7DBFABCAF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5798175"/>
        <c:axId val="1582031215"/>
      </c:lineChart>
      <c:catAx>
        <c:axId val="1725798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82031215"/>
        <c:crosses val="autoZero"/>
        <c:auto val="1"/>
        <c:lblAlgn val="ctr"/>
        <c:lblOffset val="100"/>
        <c:noMultiLvlLbl val="0"/>
      </c:catAx>
      <c:valAx>
        <c:axId val="1582031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79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C-714A-94DB-3E6D6D8FD28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62549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0C-714A-94DB-3E6D6D8FD281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0C-714A-94DB-3E6D6D8FD2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758915343"/>
        <c:axId val="1711169311"/>
      </c:barChart>
      <c:catAx>
        <c:axId val="1758915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11169311"/>
        <c:crosses val="autoZero"/>
        <c:auto val="1"/>
        <c:lblAlgn val="ctr"/>
        <c:lblOffset val="100"/>
        <c:noMultiLvlLbl val="0"/>
      </c:catAx>
      <c:valAx>
        <c:axId val="171116931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5891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53748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8B-D447-8432-ADC96035B70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8B-D447-8432-ADC96035B70B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8B-D447-8432-ADC96035B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04502655"/>
        <c:axId val="1404372607"/>
      </c:barChart>
      <c:catAx>
        <c:axId val="1404502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pt-BR"/>
          </a:p>
        </c:txPr>
        <c:crossAx val="1404372607"/>
        <c:crosses val="autoZero"/>
        <c:auto val="1"/>
        <c:lblAlgn val="ctr"/>
        <c:lblOffset val="100"/>
        <c:noMultiLvlLbl val="0"/>
      </c:catAx>
      <c:valAx>
        <c:axId val="1404372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04502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83565726630261"/>
          <c:y val="0.92965398764036433"/>
          <c:w val="0.32041278966268594"/>
          <c:h val="4.8491215196178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rgbClr val="203864">
                  <a:alpha val="93000"/>
                </a:srgbClr>
              </a:solidFill>
            </a:ln>
          </c:spPr>
          <c:explosion val="5"/>
          <c:dPt>
            <c:idx val="0"/>
            <c:bubble3D val="0"/>
            <c:spPr>
              <a:noFill/>
              <a:ln w="19050">
                <a:solidFill>
                  <a:srgbClr val="DB305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A3-6742-8CAF-D6231606657B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203864">
                    <a:alpha val="93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A3-6742-8CAF-D6231606657B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A3-6742-8CAF-D6231606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explosion val="8"/>
            <c:spPr>
              <a:solidFill>
                <a:srgbClr val="DB305D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40-D242-9E27-AB482C632BEC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40-D242-9E27-AB482C632BEC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40-D242-9E27-AB482C632B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C701-B561-0245-8F94-BAAE0C028993}" type="datetimeFigureOut">
              <a:rPr lang="pt-BR" smtClean="0"/>
              <a:t>06/05/2025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479A-DD99-C04D-93A4-CC59B3B05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63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18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111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9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1A414D03-9E3C-50D2-14DF-88D9F67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9097"/>
            <a:ext cx="12191999" cy="2154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2CF27E0-48F9-287C-77ED-D7D5E92BA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605" y="1720644"/>
            <a:ext cx="7559533" cy="248756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6126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014E9-C82A-A553-F6AD-169AF163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1763B5-48D0-4A6E-8CBC-607FD471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74" y="1388680"/>
            <a:ext cx="1080365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46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C69DEF-6E0A-2E17-8E0C-BED4B828F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1388680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DA622B9-9463-65B2-D227-135FF5610F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1017" y="1388679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69A479-2885-A0C1-6961-6EA7D63F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6057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A407D-6E08-5D63-9EC5-F2440A08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52036"/>
            <a:ext cx="6172200" cy="4109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402489-7C39-0E3A-3C2C-6E183978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59974"/>
            <a:ext cx="4121097" cy="41090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2B231-FE18-3475-D4BE-C6658FE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4691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63D6C2-DCD3-399F-0937-A6A958C98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95778"/>
            <a:ext cx="6172200" cy="4373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82BC9BB0-EAF3-EA52-0222-099630CA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495778"/>
            <a:ext cx="4121097" cy="43732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36529-4DDB-B52F-A1DC-6B21C941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882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5B094F-8D75-A289-C7BA-A38D7807DFCC}"/>
              </a:ext>
            </a:extLst>
          </p:cNvPr>
          <p:cNvSpPr/>
          <p:nvPr userDrawn="1"/>
        </p:nvSpPr>
        <p:spPr>
          <a:xfrm>
            <a:off x="0" y="468489"/>
            <a:ext cx="609600" cy="716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8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2695AF3-88FD-3099-8C5A-BB69C28DA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6B3282-EA25-7329-9234-905FFC61E799}"/>
              </a:ext>
            </a:extLst>
          </p:cNvPr>
          <p:cNvSpPr/>
          <p:nvPr userDrawn="1"/>
        </p:nvSpPr>
        <p:spPr>
          <a:xfrm>
            <a:off x="0" y="6261100"/>
            <a:ext cx="12192000" cy="5969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8F95CCC-C527-E5B7-45F8-65D237673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D717B6-335F-3511-A87D-969A46C38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5818"/>
          <a:stretch/>
        </p:blipFill>
        <p:spPr>
          <a:xfrm>
            <a:off x="11400394" y="175340"/>
            <a:ext cx="791606" cy="2315855"/>
          </a:xfrm>
          <a:prstGeom prst="rect">
            <a:avLst/>
          </a:prstGeom>
        </p:spPr>
      </p:pic>
      <p:pic>
        <p:nvPicPr>
          <p:cNvPr id="4" name="Picture 3" descr="A colorful pattern with a blue background&#10;&#10;Description automatically generated">
            <a:extLst>
              <a:ext uri="{FF2B5EF4-FFF2-40B4-BE49-F238E27FC236}">
                <a16:creationId xmlns:a16="http://schemas.microsoft.com/office/drawing/2014/main" id="{07620850-E682-4F63-13D5-4AF1531B7B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8057" y="-32657"/>
            <a:ext cx="12315371" cy="69273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34CCFD-CBEF-950F-7DD3-B84018EBC0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8805" y="4084692"/>
            <a:ext cx="2359325" cy="714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63C0A1B-63FD-1AD7-F8F7-6F025CA762F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8805" y="4913259"/>
            <a:ext cx="2313873" cy="3386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C149AB-67E6-4968-B65D-BA33F808E914}"/>
              </a:ext>
            </a:extLst>
          </p:cNvPr>
          <p:cNvSpPr txBox="1"/>
          <p:nvPr userDrawn="1"/>
        </p:nvSpPr>
        <p:spPr>
          <a:xfrm>
            <a:off x="11032621" y="6436439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3301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CD029F9-C53F-FA2D-C400-D935997A3DB5}"/>
              </a:ext>
            </a:extLst>
          </p:cNvPr>
          <p:cNvSpPr/>
          <p:nvPr userDrawn="1"/>
        </p:nvSpPr>
        <p:spPr>
          <a:xfrm>
            <a:off x="0" y="6471700"/>
            <a:ext cx="12192000" cy="3863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43D2A4-46B7-19E8-61AC-878AB8A9C0F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51308" y="6519208"/>
            <a:ext cx="1977323" cy="289363"/>
          </a:xfrm>
          <a:prstGeom prst="rect">
            <a:avLst/>
          </a:prstGeom>
        </p:spPr>
      </p:pic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43514D83-ED4A-8AC9-987D-BD8C5DB24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8"/>
          <a:stretch/>
        </p:blipFill>
        <p:spPr>
          <a:xfrm>
            <a:off x="0" y="519772"/>
            <a:ext cx="543605" cy="59238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EEBD31-68C2-68B9-E664-BCEE3F2E9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0079" r="9443"/>
          <a:stretch/>
        </p:blipFill>
        <p:spPr>
          <a:xfrm flipH="1">
            <a:off x="10167583" y="56279"/>
            <a:ext cx="2024417" cy="20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8" r:id="rId3"/>
    <p:sldLayoutId id="2147483669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239D93-FCDC-099C-8E30-FB5F366B8C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EFD593-E835-954A-0200-0C60CE4E95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3443" y="2739292"/>
            <a:ext cx="4851781" cy="7100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B8E8EF-385E-16B7-A12D-7413D2882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4531"/>
          <a:stretch/>
        </p:blipFill>
        <p:spPr>
          <a:xfrm>
            <a:off x="10907412" y="423437"/>
            <a:ext cx="1284587" cy="2315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C39F91-4AF2-355A-D8C8-5352907BF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95C55140-9182-6957-73B5-52EC3B29B9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5705" r="8066"/>
          <a:stretch/>
        </p:blipFill>
        <p:spPr>
          <a:xfrm>
            <a:off x="-2" y="3429000"/>
            <a:ext cx="12192001" cy="3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7.wdp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microsoft.com/office/2007/relationships/hdphoto" Target="../media/hdphoto6.wdp"/><Relationship Id="rId5" Type="http://schemas.openxmlformats.org/officeDocument/2006/relationships/image" Target="../media/image33.sv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377515-77A9-A0A0-AB45-3B86CD7779F7}"/>
              </a:ext>
            </a:extLst>
          </p:cNvPr>
          <p:cNvSpPr txBox="1"/>
          <p:nvPr/>
        </p:nvSpPr>
        <p:spPr>
          <a:xfrm>
            <a:off x="5323439" y="2918511"/>
            <a:ext cx="686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Professor: Diego Simões 22/04 -28/05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5BD2A4-86A1-4101-A1AA-79BE99B7C9B3}"/>
              </a:ext>
            </a:extLst>
          </p:cNvPr>
          <p:cNvSpPr txBox="1"/>
          <p:nvPr/>
        </p:nvSpPr>
        <p:spPr>
          <a:xfrm>
            <a:off x="1201611" y="4013754"/>
            <a:ext cx="54781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/>
                <a:ea typeface="Verdana"/>
              </a:rPr>
              <a:t>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4087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4A466-DECE-2DDD-B8D4-E8BDA4074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E50AF1-2386-7441-1E11-07A83E9FCD94}"/>
              </a:ext>
            </a:extLst>
          </p:cNvPr>
          <p:cNvSpPr/>
          <p:nvPr/>
        </p:nvSpPr>
        <p:spPr>
          <a:xfrm>
            <a:off x="0" y="-69645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930B45-3AAF-887F-9AFA-A38E49181C7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C2D111-1D24-5B0A-3E95-A544FC5C5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381D8D-B193-5333-25D1-8F0F3BEBF320}"/>
              </a:ext>
            </a:extLst>
          </p:cNvPr>
          <p:cNvSpPr txBox="1"/>
          <p:nvPr/>
        </p:nvSpPr>
        <p:spPr>
          <a:xfrm>
            <a:off x="638176" y="1223223"/>
            <a:ext cx="1026442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usa apenas letras minúsculas e separa as palavras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Frequentemente usado em bancos de dados, arquivos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API's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onde as convenções de nome podem variar.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Em algumas linguagens (como Python),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preferido.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não é muito comum, mas pode ser necessário quando interagindo com APIs que utilizam esse estilo.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77FFE8-7627-51B3-99FF-B489E3ED2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035" y="5982553"/>
            <a:ext cx="342947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832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F0D55FE-90EF-F9C2-2034-44BC62EB7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81944"/>
              </p:ext>
            </p:extLst>
          </p:nvPr>
        </p:nvGraphicFramePr>
        <p:xfrm>
          <a:off x="5669281" y="1520688"/>
          <a:ext cx="578530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41881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1EB0C63-A97C-A382-7424-E3CD9297E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60123"/>
              </p:ext>
            </p:extLst>
          </p:nvPr>
        </p:nvGraphicFramePr>
        <p:xfrm>
          <a:off x="5167244" y="1639366"/>
          <a:ext cx="679947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54193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7A8BC-936C-B64D-3AE9-769C8F7A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41F947-089C-BE4B-8D8F-F4B574AA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7A1185-264C-6056-8E05-8A8C60BEAEF4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49375481-DE05-E13A-9154-7B11B2EFC348}"/>
              </a:ext>
            </a:extLst>
          </p:cNvPr>
          <p:cNvGraphicFramePr/>
          <p:nvPr/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98373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5A83F03-16C8-D076-C3BC-8B17AB2B020D}"/>
              </a:ext>
            </a:extLst>
          </p:cNvPr>
          <p:cNvSpPr/>
          <p:nvPr/>
        </p:nvSpPr>
        <p:spPr>
          <a:xfrm>
            <a:off x="0" y="1681566"/>
            <a:ext cx="5129939" cy="4231037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87D8C6B-A554-FE8E-6749-23C226A3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6AD7-BEC3-0655-3898-2ED432541D73}"/>
              </a:ext>
            </a:extLst>
          </p:cNvPr>
          <p:cNvSpPr txBox="1"/>
          <p:nvPr/>
        </p:nvSpPr>
        <p:spPr>
          <a:xfrm>
            <a:off x="426813" y="3797084"/>
            <a:ext cx="427631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A3C1A1-5E5C-8DE7-DF50-DFFDFC488F05}"/>
              </a:ext>
            </a:extLst>
          </p:cNvPr>
          <p:cNvSpPr txBox="1"/>
          <p:nvPr/>
        </p:nvSpPr>
        <p:spPr>
          <a:xfrm>
            <a:off x="0" y="2205032"/>
            <a:ext cx="5129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35%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DA3123F-0BCA-5919-273D-7066CEED3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2687"/>
              </p:ext>
            </p:extLst>
          </p:nvPr>
        </p:nvGraphicFramePr>
        <p:xfrm>
          <a:off x="5215178" y="1498957"/>
          <a:ext cx="6976822" cy="487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38330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33">
            <a:extLst>
              <a:ext uri="{FF2B5EF4-FFF2-40B4-BE49-F238E27FC236}">
                <a16:creationId xmlns:a16="http://schemas.microsoft.com/office/drawing/2014/main" id="{8BA97EB9-40EF-8C7E-F0A0-CB318F24355E}"/>
              </a:ext>
            </a:extLst>
          </p:cNvPr>
          <p:cNvGrpSpPr/>
          <p:nvPr/>
        </p:nvGrpSpPr>
        <p:grpSpPr>
          <a:xfrm>
            <a:off x="5497975" y="1952626"/>
            <a:ext cx="6178088" cy="3955713"/>
            <a:chOff x="5497975" y="1952626"/>
            <a:chExt cx="6178088" cy="3955713"/>
          </a:xfrm>
        </p:grpSpPr>
        <p:sp>
          <p:nvSpPr>
            <p:cNvPr id="10" name="Rectangle 1028">
              <a:extLst>
                <a:ext uri="{FF2B5EF4-FFF2-40B4-BE49-F238E27FC236}">
                  <a16:creationId xmlns:a16="http://schemas.microsoft.com/office/drawing/2014/main" id="{B906746C-BCED-C04E-7E2C-5C42702C992D}"/>
                </a:ext>
              </a:extLst>
            </p:cNvPr>
            <p:cNvSpPr/>
            <p:nvPr/>
          </p:nvSpPr>
          <p:spPr>
            <a:xfrm>
              <a:off x="5497975" y="4001022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183FBA4B-926A-D88A-D205-EA0CA55F0149}"/>
                </a:ext>
              </a:extLst>
            </p:cNvPr>
            <p:cNvSpPr/>
            <p:nvPr/>
          </p:nvSpPr>
          <p:spPr>
            <a:xfrm>
              <a:off x="5497975" y="1952626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ctangle: Rounded Corners 1032">
            <a:extLst>
              <a:ext uri="{FF2B5EF4-FFF2-40B4-BE49-F238E27FC236}">
                <a16:creationId xmlns:a16="http://schemas.microsoft.com/office/drawing/2014/main" id="{CF020B13-BC13-9940-6B20-E12AD3A78424}"/>
              </a:ext>
            </a:extLst>
          </p:cNvPr>
          <p:cNvSpPr/>
          <p:nvPr/>
        </p:nvSpPr>
        <p:spPr>
          <a:xfrm>
            <a:off x="5301644" y="2251878"/>
            <a:ext cx="6227438" cy="3357208"/>
          </a:xfrm>
          <a:prstGeom prst="roundRect">
            <a:avLst>
              <a:gd name="adj" fmla="val 10484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4049E-5584-8B9B-15BD-8BDAA0B23C90}"/>
              </a:ext>
            </a:extLst>
          </p:cNvPr>
          <p:cNvSpPr/>
          <p:nvPr/>
        </p:nvSpPr>
        <p:spPr>
          <a:xfrm>
            <a:off x="3345083" y="1987350"/>
            <a:ext cx="3960000" cy="3960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E212C8-0215-F763-4823-AB14113C3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795785"/>
              </p:ext>
            </p:extLst>
          </p:nvPr>
        </p:nvGraphicFramePr>
        <p:xfrm>
          <a:off x="2245578" y="1850962"/>
          <a:ext cx="5974384" cy="419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Left Bracket 6">
            <a:extLst>
              <a:ext uri="{FF2B5EF4-FFF2-40B4-BE49-F238E27FC236}">
                <a16:creationId xmlns:a16="http://schemas.microsoft.com/office/drawing/2014/main" id="{A7C071A6-C0DB-BD10-2BB5-90E3A1FA75BA}"/>
              </a:ext>
            </a:extLst>
          </p:cNvPr>
          <p:cNvSpPr/>
          <p:nvPr/>
        </p:nvSpPr>
        <p:spPr>
          <a:xfrm>
            <a:off x="623889" y="1952625"/>
            <a:ext cx="498856" cy="3960813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2050380-F529-1860-18B4-9334EF015E6D}"/>
              </a:ext>
            </a:extLst>
          </p:cNvPr>
          <p:cNvSpPr txBox="1"/>
          <p:nvPr/>
        </p:nvSpPr>
        <p:spPr>
          <a:xfrm>
            <a:off x="878615" y="2588630"/>
            <a:ext cx="222781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-25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Subtítulo</a:t>
            </a: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graphicFrame>
        <p:nvGraphicFramePr>
          <p:cNvPr id="22" name="Chart 615">
            <a:extLst>
              <a:ext uri="{FF2B5EF4-FFF2-40B4-BE49-F238E27FC236}">
                <a16:creationId xmlns:a16="http://schemas.microsoft.com/office/drawing/2014/main" id="{2BAFC120-3643-C5F4-D494-93E01AB80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29095"/>
              </p:ext>
            </p:extLst>
          </p:nvPr>
        </p:nvGraphicFramePr>
        <p:xfrm>
          <a:off x="2290745" y="2164079"/>
          <a:ext cx="5766126" cy="370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622">
            <a:extLst>
              <a:ext uri="{FF2B5EF4-FFF2-40B4-BE49-F238E27FC236}">
                <a16:creationId xmlns:a16="http://schemas.microsoft.com/office/drawing/2014/main" id="{D7B73D0D-8257-2C61-72E0-0D581B796FF1}"/>
              </a:ext>
            </a:extLst>
          </p:cNvPr>
          <p:cNvGrpSpPr/>
          <p:nvPr/>
        </p:nvGrpSpPr>
        <p:grpSpPr>
          <a:xfrm>
            <a:off x="2173958" y="5811009"/>
            <a:ext cx="1319764" cy="215444"/>
            <a:chOff x="1947967" y="5795176"/>
            <a:chExt cx="1319764" cy="215444"/>
          </a:xfrm>
        </p:grpSpPr>
        <p:sp>
          <p:nvSpPr>
            <p:cNvPr id="24" name="Rectangle: Rounded Corners 616">
              <a:extLst>
                <a:ext uri="{FF2B5EF4-FFF2-40B4-BE49-F238E27FC236}">
                  <a16:creationId xmlns:a16="http://schemas.microsoft.com/office/drawing/2014/main" id="{B2F46B13-3494-A5B1-C3B6-8AE844072BB3}"/>
                </a:ext>
              </a:extLst>
            </p:cNvPr>
            <p:cNvSpPr/>
            <p:nvPr/>
          </p:nvSpPr>
          <p:spPr>
            <a:xfrm>
              <a:off x="1947967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2B4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TextBox 618">
              <a:extLst>
                <a:ext uri="{FF2B5EF4-FFF2-40B4-BE49-F238E27FC236}">
                  <a16:creationId xmlns:a16="http://schemas.microsoft.com/office/drawing/2014/main" id="{6B9DDB8F-F3DE-3BF9-A593-C37C95B5E350}"/>
                </a:ext>
              </a:extLst>
            </p:cNvPr>
            <p:cNvSpPr txBox="1"/>
            <p:nvPr/>
          </p:nvSpPr>
          <p:spPr>
            <a:xfrm>
              <a:off x="2099107" y="5795176"/>
              <a:ext cx="11686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2B469C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</a:t>
              </a:r>
              <a:endParaRPr lang="pt-BR" sz="800" dirty="0">
                <a:solidFill>
                  <a:srgbClr val="2B469C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6" name="Group 621">
            <a:extLst>
              <a:ext uri="{FF2B5EF4-FFF2-40B4-BE49-F238E27FC236}">
                <a16:creationId xmlns:a16="http://schemas.microsoft.com/office/drawing/2014/main" id="{EAC5DF9D-F7F2-BFB4-D202-921BD72DDEF5}"/>
              </a:ext>
            </a:extLst>
          </p:cNvPr>
          <p:cNvGrpSpPr/>
          <p:nvPr/>
        </p:nvGrpSpPr>
        <p:grpSpPr>
          <a:xfrm>
            <a:off x="3531917" y="5811009"/>
            <a:ext cx="1319590" cy="215444"/>
            <a:chOff x="3368722" y="5795176"/>
            <a:chExt cx="1319590" cy="215444"/>
          </a:xfrm>
        </p:grpSpPr>
        <p:sp>
          <p:nvSpPr>
            <p:cNvPr id="27" name="Rectangle: Rounded Corners 617">
              <a:extLst>
                <a:ext uri="{FF2B5EF4-FFF2-40B4-BE49-F238E27FC236}">
                  <a16:creationId xmlns:a16="http://schemas.microsoft.com/office/drawing/2014/main" id="{CCA4868B-37DC-8F98-55B4-EB9B22B0F860}"/>
                </a:ext>
              </a:extLst>
            </p:cNvPr>
            <p:cNvSpPr/>
            <p:nvPr/>
          </p:nvSpPr>
          <p:spPr>
            <a:xfrm>
              <a:off x="3368722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DB3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TextBox 619">
              <a:extLst>
                <a:ext uri="{FF2B5EF4-FFF2-40B4-BE49-F238E27FC236}">
                  <a16:creationId xmlns:a16="http://schemas.microsoft.com/office/drawing/2014/main" id="{2FB1E582-DFC4-2C30-8289-28F76487E938}"/>
                </a:ext>
              </a:extLst>
            </p:cNvPr>
            <p:cNvSpPr txBox="1"/>
            <p:nvPr/>
          </p:nvSpPr>
          <p:spPr>
            <a:xfrm>
              <a:off x="3519687" y="5795176"/>
              <a:ext cx="1168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DB305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</a:t>
              </a:r>
              <a:endParaRPr lang="pt-BR" sz="800" dirty="0">
                <a:solidFill>
                  <a:srgbClr val="DB305D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1" name="TextBox 1030">
            <a:extLst>
              <a:ext uri="{FF2B5EF4-FFF2-40B4-BE49-F238E27FC236}">
                <a16:creationId xmlns:a16="http://schemas.microsoft.com/office/drawing/2014/main" id="{5BCBF229-AB54-3397-D2BA-F8FE8D6AA693}"/>
              </a:ext>
            </a:extLst>
          </p:cNvPr>
          <p:cNvSpPr txBox="1"/>
          <p:nvPr/>
        </p:nvSpPr>
        <p:spPr>
          <a:xfrm>
            <a:off x="8946766" y="2101283"/>
            <a:ext cx="89994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2" name="Group 1038">
            <a:extLst>
              <a:ext uri="{FF2B5EF4-FFF2-40B4-BE49-F238E27FC236}">
                <a16:creationId xmlns:a16="http://schemas.microsoft.com/office/drawing/2014/main" id="{1BBB9D61-7305-446A-544B-BA83B41A872C}"/>
              </a:ext>
            </a:extLst>
          </p:cNvPr>
          <p:cNvGrpSpPr/>
          <p:nvPr/>
        </p:nvGrpSpPr>
        <p:grpSpPr>
          <a:xfrm>
            <a:off x="7416739" y="2467703"/>
            <a:ext cx="3960000" cy="1284657"/>
            <a:chOff x="7453417" y="2561554"/>
            <a:chExt cx="3512544" cy="1513186"/>
          </a:xfrm>
        </p:grpSpPr>
        <p:sp>
          <p:nvSpPr>
            <p:cNvPr id="33" name="Rectangle: Rounded Corners 1031">
              <a:extLst>
                <a:ext uri="{FF2B5EF4-FFF2-40B4-BE49-F238E27FC236}">
                  <a16:creationId xmlns:a16="http://schemas.microsoft.com/office/drawing/2014/main" id="{0FF172C4-FFBB-D286-56A2-1C918EE23674}"/>
                </a:ext>
              </a:extLst>
            </p:cNvPr>
            <p:cNvSpPr/>
            <p:nvPr/>
          </p:nvSpPr>
          <p:spPr>
            <a:xfrm>
              <a:off x="7453417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1</a:t>
              </a:r>
            </a:p>
          </p:txBody>
        </p:sp>
        <p:sp>
          <p:nvSpPr>
            <p:cNvPr id="34" name="Rectangle: Rounded Corners 1034">
              <a:extLst>
                <a:ext uri="{FF2B5EF4-FFF2-40B4-BE49-F238E27FC236}">
                  <a16:creationId xmlns:a16="http://schemas.microsoft.com/office/drawing/2014/main" id="{2A799C2F-18B3-0925-0FC2-73220BFCB170}"/>
                </a:ext>
              </a:extLst>
            </p:cNvPr>
            <p:cNvSpPr/>
            <p:nvPr/>
          </p:nvSpPr>
          <p:spPr>
            <a:xfrm>
              <a:off x="7453417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3</a:t>
              </a:r>
            </a:p>
          </p:txBody>
        </p:sp>
        <p:sp>
          <p:nvSpPr>
            <p:cNvPr id="35" name="Rectangle: Rounded Corners 1035">
              <a:extLst>
                <a:ext uri="{FF2B5EF4-FFF2-40B4-BE49-F238E27FC236}">
                  <a16:creationId xmlns:a16="http://schemas.microsoft.com/office/drawing/2014/main" id="{34549284-5038-FBAB-ECC1-D5999126FCC7}"/>
                </a:ext>
              </a:extLst>
            </p:cNvPr>
            <p:cNvSpPr/>
            <p:nvPr/>
          </p:nvSpPr>
          <p:spPr>
            <a:xfrm>
              <a:off x="9260136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2</a:t>
              </a:r>
            </a:p>
          </p:txBody>
        </p:sp>
        <p:sp>
          <p:nvSpPr>
            <p:cNvPr id="36" name="Rectangle: Rounded Corners 1037">
              <a:extLst>
                <a:ext uri="{FF2B5EF4-FFF2-40B4-BE49-F238E27FC236}">
                  <a16:creationId xmlns:a16="http://schemas.microsoft.com/office/drawing/2014/main" id="{F3841CAE-2E3D-6783-DFA1-28D72B90007D}"/>
                </a:ext>
              </a:extLst>
            </p:cNvPr>
            <p:cNvSpPr/>
            <p:nvPr/>
          </p:nvSpPr>
          <p:spPr>
            <a:xfrm>
              <a:off x="9260136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4</a:t>
              </a:r>
            </a:p>
          </p:txBody>
        </p:sp>
      </p:grpSp>
      <p:grpSp>
        <p:nvGrpSpPr>
          <p:cNvPr id="37" name="Group 1041">
            <a:extLst>
              <a:ext uri="{FF2B5EF4-FFF2-40B4-BE49-F238E27FC236}">
                <a16:creationId xmlns:a16="http://schemas.microsoft.com/office/drawing/2014/main" id="{0BE6BD1E-A872-4387-4B79-70048D0C77A1}"/>
              </a:ext>
            </a:extLst>
          </p:cNvPr>
          <p:cNvGrpSpPr/>
          <p:nvPr/>
        </p:nvGrpSpPr>
        <p:grpSpPr>
          <a:xfrm>
            <a:off x="7223759" y="3848715"/>
            <a:ext cx="4345961" cy="334446"/>
            <a:chOff x="11116649" y="3859949"/>
            <a:chExt cx="360000" cy="331875"/>
          </a:xfrm>
        </p:grpSpPr>
        <p:sp>
          <p:nvSpPr>
            <p:cNvPr id="38" name="Isosceles Triangle 1040">
              <a:extLst>
                <a:ext uri="{FF2B5EF4-FFF2-40B4-BE49-F238E27FC236}">
                  <a16:creationId xmlns:a16="http://schemas.microsoft.com/office/drawing/2014/main" id="{CA7BC413-72AF-DE27-B821-D00007F17F12}"/>
                </a:ext>
              </a:extLst>
            </p:cNvPr>
            <p:cNvSpPr/>
            <p:nvPr/>
          </p:nvSpPr>
          <p:spPr>
            <a:xfrm rot="10800000">
              <a:off x="11116649" y="3943424"/>
              <a:ext cx="360000" cy="248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Isosceles Triangle 1039">
              <a:extLst>
                <a:ext uri="{FF2B5EF4-FFF2-40B4-BE49-F238E27FC236}">
                  <a16:creationId xmlns:a16="http://schemas.microsoft.com/office/drawing/2014/main" id="{384FBECF-391E-8721-732E-24D9AAC21E06}"/>
                </a:ext>
              </a:extLst>
            </p:cNvPr>
            <p:cNvSpPr/>
            <p:nvPr/>
          </p:nvSpPr>
          <p:spPr>
            <a:xfrm rot="10800000">
              <a:off x="11117616" y="3859949"/>
              <a:ext cx="358067" cy="24823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TextBox 1042">
            <a:extLst>
              <a:ext uri="{FF2B5EF4-FFF2-40B4-BE49-F238E27FC236}">
                <a16:creationId xmlns:a16="http://schemas.microsoft.com/office/drawing/2014/main" id="{0E280DEB-93C6-BC5D-1E7B-AAC4E67AEFE7}"/>
              </a:ext>
            </a:extLst>
          </p:cNvPr>
          <p:cNvSpPr txBox="1"/>
          <p:nvPr/>
        </p:nvSpPr>
        <p:spPr>
          <a:xfrm>
            <a:off x="8922701" y="5461927"/>
            <a:ext cx="95448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Subtítulo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32AFC-67A7-B457-7334-74422711521E}"/>
              </a:ext>
            </a:extLst>
          </p:cNvPr>
          <p:cNvSpPr/>
          <p:nvPr/>
        </p:nvSpPr>
        <p:spPr>
          <a:xfrm>
            <a:off x="4224903" y="3054335"/>
            <a:ext cx="1966006" cy="19660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1043">
            <a:extLst>
              <a:ext uri="{FF2B5EF4-FFF2-40B4-BE49-F238E27FC236}">
                <a16:creationId xmlns:a16="http://schemas.microsoft.com/office/drawing/2014/main" id="{56FDBF11-D50E-C089-5CAC-502111B4A18D}"/>
              </a:ext>
            </a:extLst>
          </p:cNvPr>
          <p:cNvSpPr txBox="1"/>
          <p:nvPr/>
        </p:nvSpPr>
        <p:spPr>
          <a:xfrm>
            <a:off x="7413119" y="4271478"/>
            <a:ext cx="408548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ADB3B1F7-2F04-E764-A2B3-346BBF25FCF3}"/>
              </a:ext>
            </a:extLst>
          </p:cNvPr>
          <p:cNvSpPr txBox="1"/>
          <p:nvPr/>
        </p:nvSpPr>
        <p:spPr>
          <a:xfrm>
            <a:off x="4230477" y="3679920"/>
            <a:ext cx="2003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XX</a:t>
            </a:r>
            <a:r>
              <a:rPr kumimoji="0" lang="pt-BR" sz="20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mil </a:t>
            </a: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-25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xxxxxxxxx</a:t>
            </a:r>
            <a:endParaRPr kumimoji="0" lang="pt-BR" sz="10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TextBox 1046">
            <a:extLst>
              <a:ext uri="{FF2B5EF4-FFF2-40B4-BE49-F238E27FC236}">
                <a16:creationId xmlns:a16="http://schemas.microsoft.com/office/drawing/2014/main" id="{94AEAF9C-040F-B9BC-4A17-2314FF57D4E7}"/>
              </a:ext>
            </a:extLst>
          </p:cNvPr>
          <p:cNvSpPr txBox="1"/>
          <p:nvPr/>
        </p:nvSpPr>
        <p:spPr>
          <a:xfrm>
            <a:off x="3435898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sp>
        <p:nvSpPr>
          <p:cNvPr id="44" name="TextBox 1047">
            <a:extLst>
              <a:ext uri="{FF2B5EF4-FFF2-40B4-BE49-F238E27FC236}">
                <a16:creationId xmlns:a16="http://schemas.microsoft.com/office/drawing/2014/main" id="{C50058CE-A827-2156-9EE8-71763068AC9D}"/>
              </a:ext>
            </a:extLst>
          </p:cNvPr>
          <p:cNvSpPr txBox="1"/>
          <p:nvPr/>
        </p:nvSpPr>
        <p:spPr>
          <a:xfrm>
            <a:off x="6523016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cxnSp>
        <p:nvCxnSpPr>
          <p:cNvPr id="45" name="Straight Connector 1051">
            <a:extLst>
              <a:ext uri="{FF2B5EF4-FFF2-40B4-BE49-F238E27FC236}">
                <a16:creationId xmlns:a16="http://schemas.microsoft.com/office/drawing/2014/main" id="{82EBF393-C01C-92AC-C858-891AC7A0C3D4}"/>
              </a:ext>
            </a:extLst>
          </p:cNvPr>
          <p:cNvCxnSpPr>
            <a:cxnSpLocks/>
          </p:cNvCxnSpPr>
          <p:nvPr/>
        </p:nvCxnSpPr>
        <p:spPr>
          <a:xfrm>
            <a:off x="3196590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053">
            <a:extLst>
              <a:ext uri="{FF2B5EF4-FFF2-40B4-BE49-F238E27FC236}">
                <a16:creationId xmlns:a16="http://schemas.microsoft.com/office/drawing/2014/main" id="{BD3A2EA9-1861-ECB7-F7AD-76FD99AF7239}"/>
              </a:ext>
            </a:extLst>
          </p:cNvPr>
          <p:cNvCxnSpPr>
            <a:cxnSpLocks/>
          </p:cNvCxnSpPr>
          <p:nvPr/>
        </p:nvCxnSpPr>
        <p:spPr>
          <a:xfrm>
            <a:off x="6397233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49">
            <a:extLst>
              <a:ext uri="{FF2B5EF4-FFF2-40B4-BE49-F238E27FC236}">
                <a16:creationId xmlns:a16="http://schemas.microsoft.com/office/drawing/2014/main" id="{BF880E94-7C15-6498-9D9D-684CCBB05D0A}"/>
              </a:ext>
            </a:extLst>
          </p:cNvPr>
          <p:cNvCxnSpPr>
            <a:cxnSpLocks/>
          </p:cNvCxnSpPr>
          <p:nvPr/>
        </p:nvCxnSpPr>
        <p:spPr>
          <a:xfrm>
            <a:off x="3277117" y="3942847"/>
            <a:ext cx="1188000" cy="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052">
            <a:extLst>
              <a:ext uri="{FF2B5EF4-FFF2-40B4-BE49-F238E27FC236}">
                <a16:creationId xmlns:a16="http://schemas.microsoft.com/office/drawing/2014/main" id="{32B98B6B-B3B8-3A24-E2E7-66844E283E87}"/>
              </a:ext>
            </a:extLst>
          </p:cNvPr>
          <p:cNvCxnSpPr>
            <a:cxnSpLocks/>
          </p:cNvCxnSpPr>
          <p:nvPr/>
        </p:nvCxnSpPr>
        <p:spPr>
          <a:xfrm flipH="1">
            <a:off x="6003271" y="3942847"/>
            <a:ext cx="1188000" cy="0"/>
          </a:xfrm>
          <a:prstGeom prst="straightConnector1">
            <a:avLst/>
          </a:prstGeom>
          <a:ln w="19050">
            <a:solidFill>
              <a:srgbClr val="DB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E4F519F-2555-4C5B-35D2-18D78774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29" name="TextBox 620">
            <a:extLst>
              <a:ext uri="{FF2B5EF4-FFF2-40B4-BE49-F238E27FC236}">
                <a16:creationId xmlns:a16="http://schemas.microsoft.com/office/drawing/2014/main" id="{BECCFA2B-C54B-D79A-DDE7-735E2EB14AE2}"/>
              </a:ext>
            </a:extLst>
          </p:cNvPr>
          <p:cNvSpPr txBox="1"/>
          <p:nvPr/>
        </p:nvSpPr>
        <p:spPr>
          <a:xfrm>
            <a:off x="1264805" y="5811009"/>
            <a:ext cx="870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22761215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696A4F-B04C-B691-08E8-4D4461CF1648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43CED54-225F-0A93-5B08-C25D143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3" name="Diamond 1026">
            <a:extLst>
              <a:ext uri="{FF2B5EF4-FFF2-40B4-BE49-F238E27FC236}">
                <a16:creationId xmlns:a16="http://schemas.microsoft.com/office/drawing/2014/main" id="{A3216CDA-7D8B-DEFD-BF28-3747EA559595}"/>
              </a:ext>
            </a:extLst>
          </p:cNvPr>
          <p:cNvSpPr/>
          <p:nvPr/>
        </p:nvSpPr>
        <p:spPr>
          <a:xfrm>
            <a:off x="4070503" y="1936467"/>
            <a:ext cx="4081475" cy="3897071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1032">
            <a:extLst>
              <a:ext uri="{FF2B5EF4-FFF2-40B4-BE49-F238E27FC236}">
                <a16:creationId xmlns:a16="http://schemas.microsoft.com/office/drawing/2014/main" id="{1D65B00E-AD04-0C47-AAB4-F084442E95EB}"/>
              </a:ext>
            </a:extLst>
          </p:cNvPr>
          <p:cNvSpPr/>
          <p:nvPr/>
        </p:nvSpPr>
        <p:spPr>
          <a:xfrm>
            <a:off x="691932" y="398135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1031">
            <a:extLst>
              <a:ext uri="{FF2B5EF4-FFF2-40B4-BE49-F238E27FC236}">
                <a16:creationId xmlns:a16="http://schemas.microsoft.com/office/drawing/2014/main" id="{AD31A315-08E1-64D4-E2D7-3ECBC8432CC6}"/>
              </a:ext>
            </a:extLst>
          </p:cNvPr>
          <p:cNvSpPr/>
          <p:nvPr/>
        </p:nvSpPr>
        <p:spPr>
          <a:xfrm>
            <a:off x="691932" y="215299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1043">
            <a:extLst>
              <a:ext uri="{FF2B5EF4-FFF2-40B4-BE49-F238E27FC236}">
                <a16:creationId xmlns:a16="http://schemas.microsoft.com/office/drawing/2014/main" id="{8DF809F2-6B45-6065-61D5-A8C01D90624B}"/>
              </a:ext>
            </a:extLst>
          </p:cNvPr>
          <p:cNvSpPr/>
          <p:nvPr/>
        </p:nvSpPr>
        <p:spPr>
          <a:xfrm flipH="1">
            <a:off x="6156874" y="398135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44">
            <a:extLst>
              <a:ext uri="{FF2B5EF4-FFF2-40B4-BE49-F238E27FC236}">
                <a16:creationId xmlns:a16="http://schemas.microsoft.com/office/drawing/2014/main" id="{6C871014-7B9B-4349-9FF8-5CA25691972C}"/>
              </a:ext>
            </a:extLst>
          </p:cNvPr>
          <p:cNvSpPr/>
          <p:nvPr/>
        </p:nvSpPr>
        <p:spPr>
          <a:xfrm flipH="1">
            <a:off x="6156874" y="215299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048">
            <a:extLst>
              <a:ext uri="{FF2B5EF4-FFF2-40B4-BE49-F238E27FC236}">
                <a16:creationId xmlns:a16="http://schemas.microsoft.com/office/drawing/2014/main" id="{1AC3F555-176F-0BF8-5A16-A446DC979AA9}"/>
              </a:ext>
            </a:extLst>
          </p:cNvPr>
          <p:cNvCxnSpPr>
            <a:cxnSpLocks/>
          </p:cNvCxnSpPr>
          <p:nvPr/>
        </p:nvCxnSpPr>
        <p:spPr>
          <a:xfrm flipH="1">
            <a:off x="11649110" y="2152991"/>
            <a:ext cx="0" cy="1626529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49">
            <a:extLst>
              <a:ext uri="{FF2B5EF4-FFF2-40B4-BE49-F238E27FC236}">
                <a16:creationId xmlns:a16="http://schemas.microsoft.com/office/drawing/2014/main" id="{81F775FD-A88F-9F3A-37E2-B35A5A17EF9F}"/>
              </a:ext>
            </a:extLst>
          </p:cNvPr>
          <p:cNvSpPr txBox="1"/>
          <p:nvPr/>
        </p:nvSpPr>
        <p:spPr>
          <a:xfrm flipH="1">
            <a:off x="8417629" y="2496896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583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4" name="Straight Connector 1051">
            <a:extLst>
              <a:ext uri="{FF2B5EF4-FFF2-40B4-BE49-F238E27FC236}">
                <a16:creationId xmlns:a16="http://schemas.microsoft.com/office/drawing/2014/main" id="{BDBDF5AA-3AD8-DDE5-BBD5-729A81B5C252}"/>
              </a:ext>
            </a:extLst>
          </p:cNvPr>
          <p:cNvCxnSpPr>
            <a:cxnSpLocks/>
          </p:cNvCxnSpPr>
          <p:nvPr/>
        </p:nvCxnSpPr>
        <p:spPr>
          <a:xfrm flipH="1">
            <a:off x="11649110" y="3981351"/>
            <a:ext cx="0" cy="1626529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52">
            <a:extLst>
              <a:ext uri="{FF2B5EF4-FFF2-40B4-BE49-F238E27FC236}">
                <a16:creationId xmlns:a16="http://schemas.microsoft.com/office/drawing/2014/main" id="{005B3E95-BDD5-DF3C-7D9F-24DEDF76EEB0}"/>
              </a:ext>
            </a:extLst>
          </p:cNvPr>
          <p:cNvSpPr txBox="1"/>
          <p:nvPr/>
        </p:nvSpPr>
        <p:spPr>
          <a:xfrm flipH="1">
            <a:off x="8164619" y="4232923"/>
            <a:ext cx="33070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DAAD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6" name="Straight Connector 1037">
            <a:extLst>
              <a:ext uri="{FF2B5EF4-FFF2-40B4-BE49-F238E27FC236}">
                <a16:creationId xmlns:a16="http://schemas.microsoft.com/office/drawing/2014/main" id="{B9E99552-F09C-368F-B1CF-48BF5D68C32B}"/>
              </a:ext>
            </a:extLst>
          </p:cNvPr>
          <p:cNvCxnSpPr>
            <a:cxnSpLocks/>
          </p:cNvCxnSpPr>
          <p:nvPr/>
        </p:nvCxnSpPr>
        <p:spPr>
          <a:xfrm>
            <a:off x="603764" y="2152991"/>
            <a:ext cx="0" cy="16265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38">
            <a:extLst>
              <a:ext uri="{FF2B5EF4-FFF2-40B4-BE49-F238E27FC236}">
                <a16:creationId xmlns:a16="http://schemas.microsoft.com/office/drawing/2014/main" id="{64C99D05-1F70-8353-4248-CEC3570C20E8}"/>
              </a:ext>
            </a:extLst>
          </p:cNvPr>
          <p:cNvSpPr txBox="1"/>
          <p:nvPr/>
        </p:nvSpPr>
        <p:spPr>
          <a:xfrm>
            <a:off x="781182" y="2496896"/>
            <a:ext cx="330531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8" name="Straight Connector 1041">
            <a:extLst>
              <a:ext uri="{FF2B5EF4-FFF2-40B4-BE49-F238E27FC236}">
                <a16:creationId xmlns:a16="http://schemas.microsoft.com/office/drawing/2014/main" id="{3676BA00-665B-8035-DE6F-B641A5E25F89}"/>
              </a:ext>
            </a:extLst>
          </p:cNvPr>
          <p:cNvCxnSpPr>
            <a:cxnSpLocks/>
          </p:cNvCxnSpPr>
          <p:nvPr/>
        </p:nvCxnSpPr>
        <p:spPr>
          <a:xfrm>
            <a:off x="603764" y="3981351"/>
            <a:ext cx="0" cy="1626529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2">
            <a:extLst>
              <a:ext uri="{FF2B5EF4-FFF2-40B4-BE49-F238E27FC236}">
                <a16:creationId xmlns:a16="http://schemas.microsoft.com/office/drawing/2014/main" id="{E56F3AFE-99DE-7030-5934-8D3EF009AA94}"/>
              </a:ext>
            </a:extLst>
          </p:cNvPr>
          <p:cNvSpPr txBox="1"/>
          <p:nvPr/>
        </p:nvSpPr>
        <p:spPr>
          <a:xfrm>
            <a:off x="781183" y="4309867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E62C63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20" name="Straight Connector 7">
            <a:extLst>
              <a:ext uri="{FF2B5EF4-FFF2-40B4-BE49-F238E27FC236}">
                <a16:creationId xmlns:a16="http://schemas.microsoft.com/office/drawing/2014/main" id="{283AAC92-0FF9-68AE-3916-07BD59AB961E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flipH="1">
            <a:off x="4070503" y="1936467"/>
            <a:ext cx="2040738" cy="1948536"/>
          </a:xfrm>
          <a:prstGeom prst="line">
            <a:avLst/>
          </a:prstGeom>
          <a:ln w="28575">
            <a:solidFill>
              <a:srgbClr val="625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8ADCB838-B6B4-507C-B221-900CF9E50D7D}"/>
              </a:ext>
            </a:extLst>
          </p:cNvPr>
          <p:cNvCxnSpPr>
            <a:cxnSpLocks/>
            <a:stCxn id="3" idx="2"/>
            <a:endCxn id="3" idx="1"/>
          </p:cNvCxnSpPr>
          <p:nvPr/>
        </p:nvCxnSpPr>
        <p:spPr>
          <a:xfrm flipH="1" flipV="1">
            <a:off x="4070503" y="3885003"/>
            <a:ext cx="2040738" cy="1948535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F447F0FD-4936-4CB7-7B72-2E13AD108079}"/>
              </a:ext>
            </a:extLst>
          </p:cNvPr>
          <p:cNvCxnSpPr>
            <a:cxnSpLocks/>
            <a:stCxn id="3" idx="2"/>
            <a:endCxn id="3" idx="3"/>
          </p:cNvCxnSpPr>
          <p:nvPr/>
        </p:nvCxnSpPr>
        <p:spPr>
          <a:xfrm flipV="1">
            <a:off x="6111241" y="3885003"/>
            <a:ext cx="2040737" cy="1948535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>
            <a:extLst>
              <a:ext uri="{FF2B5EF4-FFF2-40B4-BE49-F238E27FC236}">
                <a16:creationId xmlns:a16="http://schemas.microsoft.com/office/drawing/2014/main" id="{5EFD1190-FD8A-AC6E-B2E7-379C71F52925}"/>
              </a:ext>
            </a:extLst>
          </p:cNvPr>
          <p:cNvCxnSpPr>
            <a:cxnSpLocks/>
            <a:stCxn id="3" idx="0"/>
            <a:endCxn id="3" idx="3"/>
          </p:cNvCxnSpPr>
          <p:nvPr/>
        </p:nvCxnSpPr>
        <p:spPr>
          <a:xfrm>
            <a:off x="6111241" y="1936467"/>
            <a:ext cx="2040737" cy="1948536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3">
            <a:extLst>
              <a:ext uri="{FF2B5EF4-FFF2-40B4-BE49-F238E27FC236}">
                <a16:creationId xmlns:a16="http://schemas.microsoft.com/office/drawing/2014/main" id="{1EB3AC90-20A2-84F1-1FBF-C0381EEDAB55}"/>
              </a:ext>
            </a:extLst>
          </p:cNvPr>
          <p:cNvSpPr/>
          <p:nvPr/>
        </p:nvSpPr>
        <p:spPr>
          <a:xfrm>
            <a:off x="3933581" y="3835605"/>
            <a:ext cx="4320000" cy="89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4CBC6AB0-EBBE-035C-B267-04C0CD3F4BCC}"/>
              </a:ext>
            </a:extLst>
          </p:cNvPr>
          <p:cNvGrpSpPr/>
          <p:nvPr/>
        </p:nvGrpSpPr>
        <p:grpSpPr>
          <a:xfrm>
            <a:off x="4349814" y="2184082"/>
            <a:ext cx="3553246" cy="3392708"/>
            <a:chOff x="4349814" y="2184082"/>
            <a:chExt cx="3553246" cy="3392708"/>
          </a:xfrm>
        </p:grpSpPr>
        <p:sp>
          <p:nvSpPr>
            <p:cNvPr id="26" name="Diamond 1024">
              <a:extLst>
                <a:ext uri="{FF2B5EF4-FFF2-40B4-BE49-F238E27FC236}">
                  <a16:creationId xmlns:a16="http://schemas.microsoft.com/office/drawing/2014/main" id="{4B733068-3DE3-964B-CEC1-AC822FF4B79B}"/>
                </a:ext>
              </a:extLst>
            </p:cNvPr>
            <p:cNvSpPr/>
            <p:nvPr/>
          </p:nvSpPr>
          <p:spPr>
            <a:xfrm>
              <a:off x="4349814" y="2184082"/>
              <a:ext cx="3553246" cy="3392708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4C5020B9-9B87-F3FE-AAE3-DE943BAE1AE1}"/>
                </a:ext>
              </a:extLst>
            </p:cNvPr>
            <p:cNvGrpSpPr/>
            <p:nvPr/>
          </p:nvGrpSpPr>
          <p:grpSpPr>
            <a:xfrm>
              <a:off x="4524643" y="3478416"/>
              <a:ext cx="3123792" cy="721309"/>
              <a:chOff x="4524643" y="3463368"/>
              <a:chExt cx="3123792" cy="721309"/>
            </a:xfrm>
          </p:grpSpPr>
          <p:sp>
            <p:nvSpPr>
              <p:cNvPr id="28" name="TextBox 47">
                <a:extLst>
                  <a:ext uri="{FF2B5EF4-FFF2-40B4-BE49-F238E27FC236}">
                    <a16:creationId xmlns:a16="http://schemas.microsoft.com/office/drawing/2014/main" id="{BA6A0E41-7577-92A4-8F78-A3C3EC18EAA8}"/>
                  </a:ext>
                </a:extLst>
              </p:cNvPr>
              <p:cNvSpPr txBox="1"/>
              <p:nvPr/>
            </p:nvSpPr>
            <p:spPr>
              <a:xfrm>
                <a:off x="4524643" y="3463368"/>
                <a:ext cx="31237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Título</a:t>
                </a:r>
                <a:b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</a:br>
                <a:endPara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  <p:cxnSp>
            <p:nvCxnSpPr>
              <p:cNvPr id="29" name="Straight Connector 35">
                <a:extLst>
                  <a:ext uri="{FF2B5EF4-FFF2-40B4-BE49-F238E27FC236}">
                    <a16:creationId xmlns:a16="http://schemas.microsoft.com/office/drawing/2014/main" id="{9358F8E6-A299-E770-2CB5-D18A646B6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568" y="3841047"/>
                <a:ext cx="504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id="{0F5AC9D2-986F-A576-A176-4BBA24CD7E9E}"/>
                  </a:ext>
                </a:extLst>
              </p:cNvPr>
              <p:cNvSpPr txBox="1"/>
              <p:nvPr/>
            </p:nvSpPr>
            <p:spPr>
              <a:xfrm>
                <a:off x="4930918" y="3907678"/>
                <a:ext cx="2304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Subtexto</a:t>
                </a:r>
                <a:endPara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A7AF16-C175-7383-CD20-7E2CE61B9FC2}"/>
              </a:ext>
            </a:extLst>
          </p:cNvPr>
          <p:cNvSpPr/>
          <p:nvPr/>
        </p:nvSpPr>
        <p:spPr>
          <a:xfrm>
            <a:off x="4019262" y="2063413"/>
            <a:ext cx="1260000" cy="1260000"/>
          </a:xfrm>
          <a:prstGeom prst="ellipse">
            <a:avLst/>
          </a:prstGeom>
          <a:solidFill>
            <a:srgbClr val="62549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1061" descr="Checklist outline">
            <a:extLst>
              <a:ext uri="{FF2B5EF4-FFF2-40B4-BE49-F238E27FC236}">
                <a16:creationId xmlns:a16="http://schemas.microsoft.com/office/drawing/2014/main" id="{9F926333-D33E-456A-41D0-AF6DCB72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988" y="2381139"/>
            <a:ext cx="624548" cy="62454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9B5F844-C2BE-D553-9082-4EF4870B2658}"/>
              </a:ext>
            </a:extLst>
          </p:cNvPr>
          <p:cNvSpPr/>
          <p:nvPr/>
        </p:nvSpPr>
        <p:spPr>
          <a:xfrm>
            <a:off x="4175934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8DFDE4-DDCE-FF6F-BB7C-DBD9FDD2F668}"/>
              </a:ext>
            </a:extLst>
          </p:cNvPr>
          <p:cNvSpPr/>
          <p:nvPr/>
        </p:nvSpPr>
        <p:spPr>
          <a:xfrm>
            <a:off x="4019262" y="4451887"/>
            <a:ext cx="1260000" cy="1260000"/>
          </a:xfrm>
          <a:prstGeom prst="ellipse">
            <a:avLst/>
          </a:prstGeom>
          <a:solidFill>
            <a:srgbClr val="E62C6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1059" descr="Lecturer outline">
            <a:extLst>
              <a:ext uri="{FF2B5EF4-FFF2-40B4-BE49-F238E27FC236}">
                <a16:creationId xmlns:a16="http://schemas.microsoft.com/office/drawing/2014/main" id="{B8971853-82E7-2CED-578A-06B6B9847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6544" y="4740523"/>
            <a:ext cx="624548" cy="62454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C2F26E4-5261-3AEB-4E54-FCF4408C9DFE}"/>
              </a:ext>
            </a:extLst>
          </p:cNvPr>
          <p:cNvSpPr/>
          <p:nvPr/>
        </p:nvSpPr>
        <p:spPr>
          <a:xfrm>
            <a:off x="4177502" y="461012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59DBAE-52F3-0872-DB56-6BAD6A5F0DB0}"/>
              </a:ext>
            </a:extLst>
          </p:cNvPr>
          <p:cNvSpPr/>
          <p:nvPr/>
        </p:nvSpPr>
        <p:spPr>
          <a:xfrm>
            <a:off x="6926320" y="2063413"/>
            <a:ext cx="1260000" cy="1260000"/>
          </a:xfrm>
          <a:prstGeom prst="ellipse">
            <a:avLst/>
          </a:prstGeom>
          <a:solidFill>
            <a:srgbClr val="25835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1057" descr="Storytelling outline">
            <a:extLst>
              <a:ext uri="{FF2B5EF4-FFF2-40B4-BE49-F238E27FC236}">
                <a16:creationId xmlns:a16="http://schemas.microsoft.com/office/drawing/2014/main" id="{B4E75E83-BC67-CE31-4F30-219F6DE2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4046" y="2381139"/>
            <a:ext cx="624548" cy="62454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658A2CA-CA0C-2C99-AA03-16532E2AC459}"/>
              </a:ext>
            </a:extLst>
          </p:cNvPr>
          <p:cNvSpPr/>
          <p:nvPr/>
        </p:nvSpPr>
        <p:spPr>
          <a:xfrm>
            <a:off x="7082992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53962C-A49A-8F73-9A9E-FD57194953F6}"/>
              </a:ext>
            </a:extLst>
          </p:cNvPr>
          <p:cNvSpPr/>
          <p:nvPr/>
        </p:nvSpPr>
        <p:spPr>
          <a:xfrm>
            <a:off x="6926320" y="4451887"/>
            <a:ext cx="1260000" cy="1260000"/>
          </a:xfrm>
          <a:prstGeom prst="ellipse">
            <a:avLst/>
          </a:prstGeom>
          <a:solidFill>
            <a:srgbClr val="0DAAD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aphic 1055" descr="Gauge outline">
            <a:extLst>
              <a:ext uri="{FF2B5EF4-FFF2-40B4-BE49-F238E27FC236}">
                <a16:creationId xmlns:a16="http://schemas.microsoft.com/office/drawing/2014/main" id="{16EB272B-63EC-6B40-F517-B84FAB93A9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0467"/>
          <a:stretch/>
        </p:blipFill>
        <p:spPr>
          <a:xfrm>
            <a:off x="7235259" y="4888865"/>
            <a:ext cx="624548" cy="49672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DFF65CE-58E9-5EFA-A1D8-25455B76DED8}"/>
              </a:ext>
            </a:extLst>
          </p:cNvPr>
          <p:cNvSpPr/>
          <p:nvPr/>
        </p:nvSpPr>
        <p:spPr>
          <a:xfrm>
            <a:off x="7082992" y="460855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368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960DF6-3870-B8F7-8898-2449B94E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cxnSp>
        <p:nvCxnSpPr>
          <p:cNvPr id="5" name="Straight Connector 104">
            <a:extLst>
              <a:ext uri="{FF2B5EF4-FFF2-40B4-BE49-F238E27FC236}">
                <a16:creationId xmlns:a16="http://schemas.microsoft.com/office/drawing/2014/main" id="{7DAB7975-1D8D-93B0-FA4C-DFB4D4234A72}"/>
              </a:ext>
            </a:extLst>
          </p:cNvPr>
          <p:cNvCxnSpPr>
            <a:cxnSpLocks/>
          </p:cNvCxnSpPr>
          <p:nvPr/>
        </p:nvCxnSpPr>
        <p:spPr>
          <a:xfrm flipH="1">
            <a:off x="-168966" y="2608922"/>
            <a:ext cx="1236096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F4EA3F-BE67-E569-FE2A-EA4CD9D0225F}"/>
              </a:ext>
            </a:extLst>
          </p:cNvPr>
          <p:cNvGrpSpPr/>
          <p:nvPr/>
        </p:nvGrpSpPr>
        <p:grpSpPr>
          <a:xfrm>
            <a:off x="-1280160" y="4977979"/>
            <a:ext cx="9156301" cy="1156121"/>
            <a:chOff x="-1036484" y="4891353"/>
            <a:chExt cx="8913645" cy="877813"/>
          </a:xfrm>
        </p:grpSpPr>
        <p:sp>
          <p:nvSpPr>
            <p:cNvPr id="8" name="Parallelogram 53">
              <a:extLst>
                <a:ext uri="{FF2B5EF4-FFF2-40B4-BE49-F238E27FC236}">
                  <a16:creationId xmlns:a16="http://schemas.microsoft.com/office/drawing/2014/main" id="{C9E61D73-511B-A745-8AAF-D41201D7C927}"/>
                </a:ext>
              </a:extLst>
            </p:cNvPr>
            <p:cNvSpPr/>
            <p:nvPr/>
          </p:nvSpPr>
          <p:spPr>
            <a:xfrm flipH="1">
              <a:off x="-1036484" y="4891353"/>
              <a:ext cx="8859683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108">
              <a:extLst>
                <a:ext uri="{FF2B5EF4-FFF2-40B4-BE49-F238E27FC236}">
                  <a16:creationId xmlns:a16="http://schemas.microsoft.com/office/drawing/2014/main" id="{EF6DBD64-C66B-C4E7-EA23-98819A8496BA}"/>
                </a:ext>
              </a:extLst>
            </p:cNvPr>
            <p:cNvSpPr txBox="1"/>
            <p:nvPr/>
          </p:nvSpPr>
          <p:spPr>
            <a:xfrm>
              <a:off x="301628" y="5147876"/>
              <a:ext cx="1144932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  <p:cxnSp>
          <p:nvCxnSpPr>
            <p:cNvPr id="10" name="Straight Connector 111">
              <a:extLst>
                <a:ext uri="{FF2B5EF4-FFF2-40B4-BE49-F238E27FC236}">
                  <a16:creationId xmlns:a16="http://schemas.microsoft.com/office/drawing/2014/main" id="{1EA3AD5B-A527-FD1B-DF33-C6B70CEC0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711" y="4972774"/>
              <a:ext cx="0" cy="7007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12">
              <a:extLst>
                <a:ext uri="{FF2B5EF4-FFF2-40B4-BE49-F238E27FC236}">
                  <a16:creationId xmlns:a16="http://schemas.microsoft.com/office/drawing/2014/main" id="{4B47130B-EFB0-9EFE-6462-E167EDF59DFF}"/>
                </a:ext>
              </a:extLst>
            </p:cNvPr>
            <p:cNvSpPr txBox="1"/>
            <p:nvPr/>
          </p:nvSpPr>
          <p:spPr>
            <a:xfrm>
              <a:off x="1577433" y="5019392"/>
              <a:ext cx="6299728" cy="63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139A95-5AA5-703C-7691-F478E6E4805F}"/>
              </a:ext>
            </a:extLst>
          </p:cNvPr>
          <p:cNvGrpSpPr/>
          <p:nvPr/>
        </p:nvGrpSpPr>
        <p:grpSpPr>
          <a:xfrm>
            <a:off x="6793508" y="4977979"/>
            <a:ext cx="6672219" cy="1156121"/>
            <a:chOff x="7178520" y="4891353"/>
            <a:chExt cx="6000362" cy="877813"/>
          </a:xfrm>
        </p:grpSpPr>
        <p:sp>
          <p:nvSpPr>
            <p:cNvPr id="13" name="Parallelogram 123">
              <a:extLst>
                <a:ext uri="{FF2B5EF4-FFF2-40B4-BE49-F238E27FC236}">
                  <a16:creationId xmlns:a16="http://schemas.microsoft.com/office/drawing/2014/main" id="{B8D000F1-D7F5-1014-E69B-744EDA2268C4}"/>
                </a:ext>
              </a:extLst>
            </p:cNvPr>
            <p:cNvSpPr/>
            <p:nvPr/>
          </p:nvSpPr>
          <p:spPr>
            <a:xfrm flipH="1">
              <a:off x="7178520" y="4891353"/>
              <a:ext cx="6000362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004836-7D53-0865-BEC4-67839365247B}"/>
                </a:ext>
              </a:extLst>
            </p:cNvPr>
            <p:cNvSpPr txBox="1"/>
            <p:nvPr/>
          </p:nvSpPr>
          <p:spPr>
            <a:xfrm>
              <a:off x="10914139" y="5207149"/>
              <a:ext cx="896059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 2</a:t>
              </a:r>
            </a:p>
          </p:txBody>
        </p:sp>
        <p:cxnSp>
          <p:nvCxnSpPr>
            <p:cNvPr id="15" name="Straight Connector 3">
              <a:extLst>
                <a:ext uri="{FF2B5EF4-FFF2-40B4-BE49-F238E27FC236}">
                  <a16:creationId xmlns:a16="http://schemas.microsoft.com/office/drawing/2014/main" id="{7B3B646D-8F80-8170-1F95-3BC78EDB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402" y="4979892"/>
              <a:ext cx="0" cy="7007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C7BD0653-1BAD-6A5A-2E2E-9C7984B6AF17}"/>
                </a:ext>
              </a:extLst>
            </p:cNvPr>
            <p:cNvSpPr txBox="1"/>
            <p:nvPr/>
          </p:nvSpPr>
          <p:spPr>
            <a:xfrm>
              <a:off x="8102288" y="5207148"/>
              <a:ext cx="2653522" cy="210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235A6AB-6807-8442-8AA1-36A250C90A37}"/>
              </a:ext>
            </a:extLst>
          </p:cNvPr>
          <p:cNvGrpSpPr/>
          <p:nvPr/>
        </p:nvGrpSpPr>
        <p:grpSpPr>
          <a:xfrm>
            <a:off x="594250" y="1719096"/>
            <a:ext cx="2142000" cy="3070794"/>
            <a:chOff x="594250" y="1719096"/>
            <a:chExt cx="2142000" cy="3070794"/>
          </a:xfrm>
        </p:grpSpPr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FAC5DC9-FBD6-522D-4738-F40D3F9E6862}"/>
                </a:ext>
              </a:extLst>
            </p:cNvPr>
            <p:cNvSpPr/>
            <p:nvPr/>
          </p:nvSpPr>
          <p:spPr>
            <a:xfrm>
              <a:off x="594250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: Top Corners Rounded 54">
              <a:extLst>
                <a:ext uri="{FF2B5EF4-FFF2-40B4-BE49-F238E27FC236}">
                  <a16:creationId xmlns:a16="http://schemas.microsoft.com/office/drawing/2014/main" id="{3ED7ECC0-D6F5-7BDB-B2AF-76BDE4FC0ED3}"/>
                </a:ext>
              </a:extLst>
            </p:cNvPr>
            <p:cNvSpPr/>
            <p:nvPr/>
          </p:nvSpPr>
          <p:spPr>
            <a:xfrm>
              <a:off x="623888" y="2046240"/>
              <a:ext cx="2090366" cy="914070"/>
            </a:xfrm>
            <a:prstGeom prst="round2SameRect">
              <a:avLst>
                <a:gd name="adj1" fmla="val 44085"/>
                <a:gd name="adj2" fmla="val 0"/>
              </a:avLst>
            </a:prstGeom>
            <a:solidFill>
              <a:srgbClr val="5F4E9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1</a:t>
              </a:r>
            </a:p>
          </p:txBody>
        </p:sp>
        <p:sp>
          <p:nvSpPr>
            <p:cNvPr id="20" name="Rectangle: Top Corners Rounded 56">
              <a:extLst>
                <a:ext uri="{FF2B5EF4-FFF2-40B4-BE49-F238E27FC236}">
                  <a16:creationId xmlns:a16="http://schemas.microsoft.com/office/drawing/2014/main" id="{6FCA4360-EA4F-FE8C-338F-9C788068C8FC}"/>
                </a:ext>
              </a:extLst>
            </p:cNvPr>
            <p:cNvSpPr/>
            <p:nvPr/>
          </p:nvSpPr>
          <p:spPr>
            <a:xfrm>
              <a:off x="62388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6C7B9A06-11DF-278A-7A84-54E4A9110A17}"/>
                </a:ext>
              </a:extLst>
            </p:cNvPr>
            <p:cNvSpPr/>
            <p:nvPr/>
          </p:nvSpPr>
          <p:spPr>
            <a:xfrm>
              <a:off x="623888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FE48393C-0FC0-6E36-8EB7-04C2058CF049}"/>
                </a:ext>
              </a:extLst>
            </p:cNvPr>
            <p:cNvSpPr/>
            <p:nvPr/>
          </p:nvSpPr>
          <p:spPr>
            <a:xfrm>
              <a:off x="721379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E52194-8140-EDA8-9D43-07A728624388}"/>
                </a:ext>
              </a:extLst>
            </p:cNvPr>
            <p:cNvSpPr/>
            <p:nvPr/>
          </p:nvSpPr>
          <p:spPr>
            <a:xfrm>
              <a:off x="144655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Imagem 14">
              <a:extLst>
                <a:ext uri="{FF2B5EF4-FFF2-40B4-BE49-F238E27FC236}">
                  <a16:creationId xmlns:a16="http://schemas.microsoft.com/office/drawing/2014/main" id="{0E557ECF-946B-FAF6-2842-7850DACD7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505"/>
            <a:stretch/>
          </p:blipFill>
          <p:spPr>
            <a:xfrm>
              <a:off x="1512785" y="1790647"/>
              <a:ext cx="445025" cy="255593"/>
            </a:xfrm>
            <a:prstGeom prst="rect">
              <a:avLst/>
            </a:prstGeom>
          </p:spPr>
        </p:pic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FE0E480D-CA07-BC89-9D2C-E84A544E7D94}"/>
              </a:ext>
            </a:extLst>
          </p:cNvPr>
          <p:cNvGrpSpPr/>
          <p:nvPr/>
        </p:nvGrpSpPr>
        <p:grpSpPr>
          <a:xfrm>
            <a:off x="2837907" y="1719096"/>
            <a:ext cx="2142000" cy="3070794"/>
            <a:chOff x="2837907" y="1719096"/>
            <a:chExt cx="2142000" cy="3070794"/>
          </a:xfrm>
        </p:grpSpPr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3788CB82-2B9E-4C67-7569-9DB37174A315}"/>
                </a:ext>
              </a:extLst>
            </p:cNvPr>
            <p:cNvSpPr/>
            <p:nvPr/>
          </p:nvSpPr>
          <p:spPr>
            <a:xfrm>
              <a:off x="2837907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: Top Corners Rounded 60">
              <a:extLst>
                <a:ext uri="{FF2B5EF4-FFF2-40B4-BE49-F238E27FC236}">
                  <a16:creationId xmlns:a16="http://schemas.microsoft.com/office/drawing/2014/main" id="{161A19BB-47A2-CFBA-5237-E63B27ECEF7E}"/>
                </a:ext>
              </a:extLst>
            </p:cNvPr>
            <p:cNvSpPr/>
            <p:nvPr/>
          </p:nvSpPr>
          <p:spPr>
            <a:xfrm>
              <a:off x="2858178" y="2046240"/>
              <a:ext cx="2090366" cy="914070"/>
            </a:xfrm>
            <a:prstGeom prst="round2SameRect">
              <a:avLst>
                <a:gd name="adj1" fmla="val 45184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28" name="Rectangle: Top Corners Rounded 62">
              <a:extLst>
                <a:ext uri="{FF2B5EF4-FFF2-40B4-BE49-F238E27FC236}">
                  <a16:creationId xmlns:a16="http://schemas.microsoft.com/office/drawing/2014/main" id="{602A677D-AE8F-BDFB-CB0B-547BE62033FC}"/>
                </a:ext>
              </a:extLst>
            </p:cNvPr>
            <p:cNvSpPr/>
            <p:nvPr/>
          </p:nvSpPr>
          <p:spPr>
            <a:xfrm>
              <a:off x="285817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78">
              <a:extLst>
                <a:ext uri="{FF2B5EF4-FFF2-40B4-BE49-F238E27FC236}">
                  <a16:creationId xmlns:a16="http://schemas.microsoft.com/office/drawing/2014/main" id="{A26C679B-23DA-7385-6EF1-9E7414F90BC3}"/>
                </a:ext>
              </a:extLst>
            </p:cNvPr>
            <p:cNvSpPr/>
            <p:nvPr/>
          </p:nvSpPr>
          <p:spPr>
            <a:xfrm>
              <a:off x="2858177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FB6DF9D2-EFF1-928A-0954-D0EF5CC4A93B}"/>
                </a:ext>
              </a:extLst>
            </p:cNvPr>
            <p:cNvSpPr/>
            <p:nvPr/>
          </p:nvSpPr>
          <p:spPr>
            <a:xfrm>
              <a:off x="2955668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7E510B9-F8EE-FD14-D238-C2B06472D093}"/>
                </a:ext>
              </a:extLst>
            </p:cNvPr>
            <p:cNvSpPr/>
            <p:nvPr/>
          </p:nvSpPr>
          <p:spPr>
            <a:xfrm>
              <a:off x="3680847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Imagem 15">
              <a:extLst>
                <a:ext uri="{FF2B5EF4-FFF2-40B4-BE49-F238E27FC236}">
                  <a16:creationId xmlns:a16="http://schemas.microsoft.com/office/drawing/2014/main" id="{CED23968-53C9-F994-FBAA-1D7E841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9" r="63816"/>
            <a:stretch/>
          </p:blipFill>
          <p:spPr>
            <a:xfrm>
              <a:off x="3755830" y="1798846"/>
              <a:ext cx="445025" cy="25559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D83EF7-1A64-4451-2432-F40E4B75001D}"/>
              </a:ext>
            </a:extLst>
          </p:cNvPr>
          <p:cNvGrpSpPr/>
          <p:nvPr/>
        </p:nvGrpSpPr>
        <p:grpSpPr>
          <a:xfrm>
            <a:off x="5081564" y="1719096"/>
            <a:ext cx="2142000" cy="3070794"/>
            <a:chOff x="5081564" y="1719096"/>
            <a:chExt cx="2142000" cy="3070794"/>
          </a:xfrm>
        </p:grpSpPr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86359293-C3D7-7AF8-B5BD-37176351FFF2}"/>
                </a:ext>
              </a:extLst>
            </p:cNvPr>
            <p:cNvSpPr/>
            <p:nvPr/>
          </p:nvSpPr>
          <p:spPr>
            <a:xfrm>
              <a:off x="5081564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ctangle: Top Corners Rounded 65">
              <a:extLst>
                <a:ext uri="{FF2B5EF4-FFF2-40B4-BE49-F238E27FC236}">
                  <a16:creationId xmlns:a16="http://schemas.microsoft.com/office/drawing/2014/main" id="{B6EF31FB-BC77-BC09-753F-1B84962256FB}"/>
                </a:ext>
              </a:extLst>
            </p:cNvPr>
            <p:cNvSpPr/>
            <p:nvPr/>
          </p:nvSpPr>
          <p:spPr>
            <a:xfrm>
              <a:off x="5113558" y="2046240"/>
              <a:ext cx="2090366" cy="914070"/>
            </a:xfrm>
            <a:prstGeom prst="round2SameRect">
              <a:avLst>
                <a:gd name="adj1" fmla="val 42987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36" name="Rectangle: Top Corners Rounded 66">
              <a:extLst>
                <a:ext uri="{FF2B5EF4-FFF2-40B4-BE49-F238E27FC236}">
                  <a16:creationId xmlns:a16="http://schemas.microsoft.com/office/drawing/2014/main" id="{0F157C81-5B2D-18E9-A89A-C4FEE2675445}"/>
                </a:ext>
              </a:extLst>
            </p:cNvPr>
            <p:cNvSpPr/>
            <p:nvPr/>
          </p:nvSpPr>
          <p:spPr>
            <a:xfrm>
              <a:off x="511355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79">
              <a:extLst>
                <a:ext uri="{FF2B5EF4-FFF2-40B4-BE49-F238E27FC236}">
                  <a16:creationId xmlns:a16="http://schemas.microsoft.com/office/drawing/2014/main" id="{0FC9D74C-AAF8-DD50-E1C0-0F89664D7E30}"/>
                </a:ext>
              </a:extLst>
            </p:cNvPr>
            <p:cNvSpPr/>
            <p:nvPr/>
          </p:nvSpPr>
          <p:spPr>
            <a:xfrm>
              <a:off x="5113556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6FAA392A-8789-6034-920D-02CDC2E62B4C}"/>
                </a:ext>
              </a:extLst>
            </p:cNvPr>
            <p:cNvSpPr/>
            <p:nvPr/>
          </p:nvSpPr>
          <p:spPr>
            <a:xfrm>
              <a:off x="5211047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B1AAA04-6A15-49F0-AB38-B37AAD79D090}"/>
                </a:ext>
              </a:extLst>
            </p:cNvPr>
            <p:cNvSpPr/>
            <p:nvPr/>
          </p:nvSpPr>
          <p:spPr>
            <a:xfrm>
              <a:off x="5936225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Imagem 17">
              <a:extLst>
                <a:ext uri="{FF2B5EF4-FFF2-40B4-BE49-F238E27FC236}">
                  <a16:creationId xmlns:a16="http://schemas.microsoft.com/office/drawing/2014/main" id="{3B8B4246-78BC-D6BF-3C73-867C44ACE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9" r="40966"/>
            <a:stretch/>
          </p:blipFill>
          <p:spPr>
            <a:xfrm>
              <a:off x="5956278" y="1811486"/>
              <a:ext cx="445025" cy="255593"/>
            </a:xfrm>
            <a:prstGeom prst="rect">
              <a:avLst/>
            </a:prstGeom>
          </p:spPr>
        </p:pic>
      </p:grpSp>
      <p:grpSp>
        <p:nvGrpSpPr>
          <p:cNvPr id="41" name="Group 33">
            <a:extLst>
              <a:ext uri="{FF2B5EF4-FFF2-40B4-BE49-F238E27FC236}">
                <a16:creationId xmlns:a16="http://schemas.microsoft.com/office/drawing/2014/main" id="{7FC6E7A1-F391-E1FC-9E86-66488BD3B835}"/>
              </a:ext>
            </a:extLst>
          </p:cNvPr>
          <p:cNvGrpSpPr/>
          <p:nvPr/>
        </p:nvGrpSpPr>
        <p:grpSpPr>
          <a:xfrm>
            <a:off x="7325221" y="1719096"/>
            <a:ext cx="2142000" cy="3070794"/>
            <a:chOff x="7325221" y="1719096"/>
            <a:chExt cx="2142000" cy="307079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3A53F9-CE58-291F-EABC-BA5506BC8B5A}"/>
                </a:ext>
              </a:extLst>
            </p:cNvPr>
            <p:cNvSpPr/>
            <p:nvPr/>
          </p:nvSpPr>
          <p:spPr>
            <a:xfrm>
              <a:off x="7325221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: Top Corners Rounded 70">
              <a:extLst>
                <a:ext uri="{FF2B5EF4-FFF2-40B4-BE49-F238E27FC236}">
                  <a16:creationId xmlns:a16="http://schemas.microsoft.com/office/drawing/2014/main" id="{CB4A44CE-C21D-B8F8-6C86-0DA3955AA0AF}"/>
                </a:ext>
              </a:extLst>
            </p:cNvPr>
            <p:cNvSpPr/>
            <p:nvPr/>
          </p:nvSpPr>
          <p:spPr>
            <a:xfrm>
              <a:off x="7358393" y="2046240"/>
              <a:ext cx="2090366" cy="914070"/>
            </a:xfrm>
            <a:prstGeom prst="round2SameRect">
              <a:avLst>
                <a:gd name="adj1" fmla="val 46283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3</a:t>
              </a:r>
            </a:p>
          </p:txBody>
        </p:sp>
        <p:sp>
          <p:nvSpPr>
            <p:cNvPr id="44" name="Rectangle: Top Corners Rounded 72">
              <a:extLst>
                <a:ext uri="{FF2B5EF4-FFF2-40B4-BE49-F238E27FC236}">
                  <a16:creationId xmlns:a16="http://schemas.microsoft.com/office/drawing/2014/main" id="{D52DA22D-CABB-2521-FB7D-28C3A5ECC29B}"/>
                </a:ext>
              </a:extLst>
            </p:cNvPr>
            <p:cNvSpPr/>
            <p:nvPr/>
          </p:nvSpPr>
          <p:spPr>
            <a:xfrm>
              <a:off x="7358393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80">
              <a:extLst>
                <a:ext uri="{FF2B5EF4-FFF2-40B4-BE49-F238E27FC236}">
                  <a16:creationId xmlns:a16="http://schemas.microsoft.com/office/drawing/2014/main" id="{E7F1850B-6DF3-54E6-A8B8-BFF382332116}"/>
                </a:ext>
              </a:extLst>
            </p:cNvPr>
            <p:cNvSpPr/>
            <p:nvPr/>
          </p:nvSpPr>
          <p:spPr>
            <a:xfrm>
              <a:off x="7358390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Gautem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BEA7246C-C94D-C31C-8D27-BCC7AAC9F4DD}"/>
                </a:ext>
              </a:extLst>
            </p:cNvPr>
            <p:cNvSpPr/>
            <p:nvPr/>
          </p:nvSpPr>
          <p:spPr>
            <a:xfrm>
              <a:off x="7455881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4A280E-9B81-445F-164C-E6774F84B2AE}"/>
                </a:ext>
              </a:extLst>
            </p:cNvPr>
            <p:cNvSpPr/>
            <p:nvPr/>
          </p:nvSpPr>
          <p:spPr>
            <a:xfrm>
              <a:off x="8181058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Imagem 19">
              <a:extLst>
                <a:ext uri="{FF2B5EF4-FFF2-40B4-BE49-F238E27FC236}">
                  <a16:creationId xmlns:a16="http://schemas.microsoft.com/office/drawing/2014/main" id="{7EEDB588-F4D9-6132-BE07-8B11252FC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2" r="17573"/>
            <a:stretch/>
          </p:blipFill>
          <p:spPr>
            <a:xfrm>
              <a:off x="8168255" y="1810157"/>
              <a:ext cx="445025" cy="255593"/>
            </a:xfrm>
            <a:prstGeom prst="rect">
              <a:avLst/>
            </a:prstGeom>
          </p:spPr>
        </p:pic>
      </p:grpSp>
      <p:grpSp>
        <p:nvGrpSpPr>
          <p:cNvPr id="49" name="Group 34">
            <a:extLst>
              <a:ext uri="{FF2B5EF4-FFF2-40B4-BE49-F238E27FC236}">
                <a16:creationId xmlns:a16="http://schemas.microsoft.com/office/drawing/2014/main" id="{505A3BEC-C152-7504-F66B-DCC5B9E5BCA6}"/>
              </a:ext>
            </a:extLst>
          </p:cNvPr>
          <p:cNvGrpSpPr/>
          <p:nvPr/>
        </p:nvGrpSpPr>
        <p:grpSpPr>
          <a:xfrm>
            <a:off x="9568876" y="1719096"/>
            <a:ext cx="2142000" cy="3070794"/>
            <a:chOff x="9568876" y="1719096"/>
            <a:chExt cx="2142000" cy="3070794"/>
          </a:xfrm>
        </p:grpSpPr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FBDB397D-893B-94B4-707B-7C88D492FB57}"/>
                </a:ext>
              </a:extLst>
            </p:cNvPr>
            <p:cNvSpPr/>
            <p:nvPr/>
          </p:nvSpPr>
          <p:spPr>
            <a:xfrm>
              <a:off x="9568876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ctangle: Top Corners Rounded 75">
              <a:extLst>
                <a:ext uri="{FF2B5EF4-FFF2-40B4-BE49-F238E27FC236}">
                  <a16:creationId xmlns:a16="http://schemas.microsoft.com/office/drawing/2014/main" id="{8AA1FFFA-5C69-1F79-AF70-4F753AB17234}"/>
                </a:ext>
              </a:extLst>
            </p:cNvPr>
            <p:cNvSpPr/>
            <p:nvPr/>
          </p:nvSpPr>
          <p:spPr>
            <a:xfrm>
              <a:off x="9603224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CFE813C7-703C-47CB-594C-918E3D1B7749}"/>
                </a:ext>
              </a:extLst>
            </p:cNvPr>
            <p:cNvSpPr/>
            <p:nvPr/>
          </p:nvSpPr>
          <p:spPr>
            <a:xfrm>
              <a:off x="9603224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Avel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3" name="Rectangle: Top Corners Rounded 74">
              <a:extLst>
                <a:ext uri="{FF2B5EF4-FFF2-40B4-BE49-F238E27FC236}">
                  <a16:creationId xmlns:a16="http://schemas.microsoft.com/office/drawing/2014/main" id="{5D6A2997-C258-7FF2-9BA5-FD5516824EEC}"/>
                </a:ext>
              </a:extLst>
            </p:cNvPr>
            <p:cNvSpPr/>
            <p:nvPr/>
          </p:nvSpPr>
          <p:spPr>
            <a:xfrm>
              <a:off x="9591424" y="2046240"/>
              <a:ext cx="2090366" cy="9140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4</a:t>
              </a:r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EEEA5887-9CB9-48C5-F910-163E1B5DEA27}"/>
                </a:ext>
              </a:extLst>
            </p:cNvPr>
            <p:cNvSpPr/>
            <p:nvPr/>
          </p:nvSpPr>
          <p:spPr>
            <a:xfrm>
              <a:off x="9700715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FFC859-C7FE-504D-8F4C-CE5F0DED9300}"/>
                </a:ext>
              </a:extLst>
            </p:cNvPr>
            <p:cNvSpPr/>
            <p:nvPr/>
          </p:nvSpPr>
          <p:spPr>
            <a:xfrm>
              <a:off x="1042588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Imagem 20">
              <a:extLst>
                <a:ext uri="{FF2B5EF4-FFF2-40B4-BE49-F238E27FC236}">
                  <a16:creationId xmlns:a16="http://schemas.microsoft.com/office/drawing/2014/main" id="{3F806989-38A3-B006-CB76-52ED26E78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80" r="-3475"/>
            <a:stretch/>
          </p:blipFill>
          <p:spPr>
            <a:xfrm>
              <a:off x="10438934" y="1814474"/>
              <a:ext cx="445025" cy="255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3063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4973080" y="2844225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Linha do tempo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C6ED1F-13FE-522A-89BC-65E6F454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76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ágono 11">
            <a:extLst>
              <a:ext uri="{FF2B5EF4-FFF2-40B4-BE49-F238E27FC236}">
                <a16:creationId xmlns:a16="http://schemas.microsoft.com/office/drawing/2014/main" id="{3CD62444-FC6E-4E18-545B-AA75168F5064}"/>
              </a:ext>
            </a:extLst>
          </p:cNvPr>
          <p:cNvSpPr/>
          <p:nvPr/>
        </p:nvSpPr>
        <p:spPr>
          <a:xfrm>
            <a:off x="852848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0DAA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>
            <a:extLst>
              <a:ext uri="{FF2B5EF4-FFF2-40B4-BE49-F238E27FC236}">
                <a16:creationId xmlns:a16="http://schemas.microsoft.com/office/drawing/2014/main" id="{74A8CD6C-6AEB-72BD-5879-4EF645F9116D}"/>
              </a:ext>
            </a:extLst>
          </p:cNvPr>
          <p:cNvSpPr/>
          <p:nvPr/>
        </p:nvSpPr>
        <p:spPr>
          <a:xfrm>
            <a:off x="6700767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25835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entágono 10">
            <a:extLst>
              <a:ext uri="{FF2B5EF4-FFF2-40B4-BE49-F238E27FC236}">
                <a16:creationId xmlns:a16="http://schemas.microsoft.com/office/drawing/2014/main" id="{E6639F4E-38E0-7007-91D2-A6A4D7FF1C6B}"/>
              </a:ext>
            </a:extLst>
          </p:cNvPr>
          <p:cNvSpPr/>
          <p:nvPr/>
        </p:nvSpPr>
        <p:spPr>
          <a:xfrm>
            <a:off x="4873054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F8D3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entágono 8">
            <a:extLst>
              <a:ext uri="{FF2B5EF4-FFF2-40B4-BE49-F238E27FC236}">
                <a16:creationId xmlns:a16="http://schemas.microsoft.com/office/drawing/2014/main" id="{564FCAF4-7711-6F3F-1743-0315D499751B}"/>
              </a:ext>
            </a:extLst>
          </p:cNvPr>
          <p:cNvSpPr/>
          <p:nvPr/>
        </p:nvSpPr>
        <p:spPr>
          <a:xfrm>
            <a:off x="304534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C8F546D-20B5-6843-ACAB-A36A349F08D9}"/>
              </a:ext>
            </a:extLst>
          </p:cNvPr>
          <p:cNvSpPr/>
          <p:nvPr/>
        </p:nvSpPr>
        <p:spPr>
          <a:xfrm>
            <a:off x="1217628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E62C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1260973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3203673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5822B7-DBB5-1B6C-C420-A88C6A31423A}"/>
              </a:ext>
            </a:extLst>
          </p:cNvPr>
          <p:cNvCxnSpPr>
            <a:cxnSpLocks/>
          </p:cNvCxnSpPr>
          <p:nvPr/>
        </p:nvCxnSpPr>
        <p:spPr>
          <a:xfrm>
            <a:off x="5042097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C9ED2CF-16AE-898C-3695-284D62F45B70}"/>
              </a:ext>
            </a:extLst>
          </p:cNvPr>
          <p:cNvCxnSpPr>
            <a:cxnSpLocks/>
          </p:cNvCxnSpPr>
          <p:nvPr/>
        </p:nvCxnSpPr>
        <p:spPr>
          <a:xfrm>
            <a:off x="6859672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1CB286C-C1F4-824D-F6EC-7BE2EE70BD40}"/>
              </a:ext>
            </a:extLst>
          </p:cNvPr>
          <p:cNvCxnSpPr>
            <a:cxnSpLocks/>
          </p:cNvCxnSpPr>
          <p:nvPr/>
        </p:nvCxnSpPr>
        <p:spPr>
          <a:xfrm>
            <a:off x="8711362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271CA1-CD61-E99C-96A1-7D2888873262}"/>
              </a:ext>
            </a:extLst>
          </p:cNvPr>
          <p:cNvSpPr txBox="1"/>
          <p:nvPr/>
        </p:nvSpPr>
        <p:spPr>
          <a:xfrm>
            <a:off x="3261423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132516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786116-EE0D-622C-5094-67B2AE60A379}"/>
              </a:ext>
            </a:extLst>
          </p:cNvPr>
          <p:cNvSpPr txBox="1"/>
          <p:nvPr/>
        </p:nvSpPr>
        <p:spPr>
          <a:xfrm>
            <a:off x="6915649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2810479-0B9B-DF51-C985-78891EB4C136}"/>
              </a:ext>
            </a:extLst>
          </p:cNvPr>
          <p:cNvSpPr txBox="1"/>
          <p:nvPr/>
        </p:nvSpPr>
        <p:spPr>
          <a:xfrm>
            <a:off x="5066022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4B97D1-2F2E-F9CA-8198-56B1F8A94501}"/>
              </a:ext>
            </a:extLst>
          </p:cNvPr>
          <p:cNvSpPr txBox="1"/>
          <p:nvPr/>
        </p:nvSpPr>
        <p:spPr>
          <a:xfrm>
            <a:off x="874877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B73C41-0F4D-646B-A569-794E54016065}"/>
              </a:ext>
            </a:extLst>
          </p:cNvPr>
          <p:cNvSpPr txBox="1"/>
          <p:nvPr/>
        </p:nvSpPr>
        <p:spPr>
          <a:xfrm>
            <a:off x="1538098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2AEB167-0364-CE64-90A9-BB92A2112CAC}"/>
              </a:ext>
            </a:extLst>
          </p:cNvPr>
          <p:cNvSpPr txBox="1"/>
          <p:nvPr/>
        </p:nvSpPr>
        <p:spPr>
          <a:xfrm>
            <a:off x="3709291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13281FA-95DB-0613-9D9E-CB667DBE325C}"/>
              </a:ext>
            </a:extLst>
          </p:cNvPr>
          <p:cNvSpPr txBox="1"/>
          <p:nvPr/>
        </p:nvSpPr>
        <p:spPr>
          <a:xfrm>
            <a:off x="5549675" y="3457991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7CCE896-4690-99FC-D891-A2EC52AD21ED}"/>
              </a:ext>
            </a:extLst>
          </p:cNvPr>
          <p:cNvSpPr txBox="1"/>
          <p:nvPr/>
        </p:nvSpPr>
        <p:spPr>
          <a:xfrm>
            <a:off x="7362846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260B64-3A3B-1D24-98FB-C5EC371D2F1C}"/>
              </a:ext>
            </a:extLst>
          </p:cNvPr>
          <p:cNvSpPr txBox="1"/>
          <p:nvPr/>
        </p:nvSpPr>
        <p:spPr>
          <a:xfrm>
            <a:off x="9223147" y="3440600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520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832831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2153375" y="2283529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8369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A2A6FE-26C6-F338-C499-E28BC576F3AB}"/>
              </a:ext>
            </a:extLst>
          </p:cNvPr>
          <p:cNvSpPr/>
          <p:nvPr/>
        </p:nvSpPr>
        <p:spPr>
          <a:xfrm>
            <a:off x="0" y="3366425"/>
            <a:ext cx="12192000" cy="108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EF6733-584E-D150-1D06-DE2611607EAE}"/>
              </a:ext>
            </a:extLst>
          </p:cNvPr>
          <p:cNvSpPr/>
          <p:nvPr/>
        </p:nvSpPr>
        <p:spPr>
          <a:xfrm>
            <a:off x="738659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615B39-9F50-934E-3825-FF3995D9C581}"/>
              </a:ext>
            </a:extLst>
          </p:cNvPr>
          <p:cNvSpPr/>
          <p:nvPr/>
        </p:nvSpPr>
        <p:spPr>
          <a:xfrm>
            <a:off x="2063166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64AB700-666B-6F77-0523-27606DD6EC0A}"/>
              </a:ext>
            </a:extLst>
          </p:cNvPr>
          <p:cNvSpPr txBox="1"/>
          <p:nvPr/>
        </p:nvSpPr>
        <p:spPr>
          <a:xfrm>
            <a:off x="2167093" y="2204796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68E13E3-38F0-BCDB-D61D-4D65F07CA64B}"/>
              </a:ext>
            </a:extLst>
          </p:cNvPr>
          <p:cNvCxnSpPr>
            <a:cxnSpLocks/>
          </p:cNvCxnSpPr>
          <p:nvPr/>
        </p:nvCxnSpPr>
        <p:spPr>
          <a:xfrm>
            <a:off x="3486237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6E5A164-5941-01F6-3EC7-74909DBDEA89}"/>
              </a:ext>
            </a:extLst>
          </p:cNvPr>
          <p:cNvCxnSpPr>
            <a:cxnSpLocks/>
          </p:cNvCxnSpPr>
          <p:nvPr/>
        </p:nvCxnSpPr>
        <p:spPr>
          <a:xfrm>
            <a:off x="480427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F00C021-2DA2-C399-4530-06CC2B485350}"/>
              </a:ext>
            </a:extLst>
          </p:cNvPr>
          <p:cNvSpPr txBox="1"/>
          <p:nvPr/>
        </p:nvSpPr>
        <p:spPr>
          <a:xfrm>
            <a:off x="3489918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A5BDE3-F37F-C597-8593-E181551AAA70}"/>
              </a:ext>
            </a:extLst>
          </p:cNvPr>
          <p:cNvSpPr/>
          <p:nvPr/>
        </p:nvSpPr>
        <p:spPr>
          <a:xfrm>
            <a:off x="3387673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5F0E39-8D69-65BC-1A84-E0780984F6A7}"/>
              </a:ext>
            </a:extLst>
          </p:cNvPr>
          <p:cNvSpPr/>
          <p:nvPr/>
        </p:nvSpPr>
        <p:spPr>
          <a:xfrm>
            <a:off x="471218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4FE84B8-6DC9-63F5-EB81-515E5FF26FC7}"/>
              </a:ext>
            </a:extLst>
          </p:cNvPr>
          <p:cNvSpPr txBox="1"/>
          <p:nvPr/>
        </p:nvSpPr>
        <p:spPr>
          <a:xfrm>
            <a:off x="479537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E922C8A-FEE1-F642-FDAE-163E91EACDAF}"/>
              </a:ext>
            </a:extLst>
          </p:cNvPr>
          <p:cNvCxnSpPr>
            <a:cxnSpLocks/>
          </p:cNvCxnSpPr>
          <p:nvPr/>
        </p:nvCxnSpPr>
        <p:spPr>
          <a:xfrm>
            <a:off x="6132703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4B539A0-F665-B5BD-1A18-07F555C8FC77}"/>
              </a:ext>
            </a:extLst>
          </p:cNvPr>
          <p:cNvCxnSpPr>
            <a:cxnSpLocks/>
          </p:cNvCxnSpPr>
          <p:nvPr/>
        </p:nvCxnSpPr>
        <p:spPr>
          <a:xfrm>
            <a:off x="744960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D587CF3-E405-28C4-E589-9693F7F96CEC}"/>
              </a:ext>
            </a:extLst>
          </p:cNvPr>
          <p:cNvSpPr txBox="1"/>
          <p:nvPr/>
        </p:nvSpPr>
        <p:spPr>
          <a:xfrm>
            <a:off x="61363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60BE4D-2A4D-8767-D7DF-0D4B89043429}"/>
              </a:ext>
            </a:extLst>
          </p:cNvPr>
          <p:cNvSpPr/>
          <p:nvPr/>
        </p:nvSpPr>
        <p:spPr>
          <a:xfrm>
            <a:off x="603668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9803F2-9BA3-58C5-08B1-7FA6BCAA93FD}"/>
              </a:ext>
            </a:extLst>
          </p:cNvPr>
          <p:cNvSpPr/>
          <p:nvPr/>
        </p:nvSpPr>
        <p:spPr>
          <a:xfrm>
            <a:off x="7361194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4CD4115-9D2A-A7CA-A11C-EB2CAD6AA43B}"/>
              </a:ext>
            </a:extLst>
          </p:cNvPr>
          <p:cNvSpPr txBox="1"/>
          <p:nvPr/>
        </p:nvSpPr>
        <p:spPr>
          <a:xfrm>
            <a:off x="744070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B0EB23FE-7B50-94DC-A2BF-C7275C0F262A}"/>
              </a:ext>
            </a:extLst>
          </p:cNvPr>
          <p:cNvCxnSpPr>
            <a:cxnSpLocks/>
          </p:cNvCxnSpPr>
          <p:nvPr/>
        </p:nvCxnSpPr>
        <p:spPr>
          <a:xfrm>
            <a:off x="8779875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8803955-5AFE-B2A5-2368-C59076600A76}"/>
              </a:ext>
            </a:extLst>
          </p:cNvPr>
          <p:cNvSpPr txBox="1"/>
          <p:nvPr/>
        </p:nvSpPr>
        <p:spPr>
          <a:xfrm>
            <a:off x="8783556" y="4164839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B3EE9A-7885-1400-D768-53D38EEFDF11}"/>
              </a:ext>
            </a:extLst>
          </p:cNvPr>
          <p:cNvSpPr/>
          <p:nvPr/>
        </p:nvSpPr>
        <p:spPr>
          <a:xfrm>
            <a:off x="8685703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3070F90-9DC9-6E3C-6831-0DD98A18586D}"/>
              </a:ext>
            </a:extLst>
          </p:cNvPr>
          <p:cNvCxnSpPr>
            <a:cxnSpLocks/>
          </p:cNvCxnSpPr>
          <p:nvPr/>
        </p:nvCxnSpPr>
        <p:spPr>
          <a:xfrm>
            <a:off x="10277396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CFD3429-E65A-1E09-81A7-2F6EF324C86C}"/>
              </a:ext>
            </a:extLst>
          </p:cNvPr>
          <p:cNvSpPr/>
          <p:nvPr/>
        </p:nvSpPr>
        <p:spPr>
          <a:xfrm>
            <a:off x="1018899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3693BE4-CCA6-5103-CC7A-648731F894D8}"/>
              </a:ext>
            </a:extLst>
          </p:cNvPr>
          <p:cNvSpPr txBox="1"/>
          <p:nvPr/>
        </p:nvSpPr>
        <p:spPr>
          <a:xfrm>
            <a:off x="10268501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6D757D-6B5C-D401-C294-644714D4BD9F}"/>
              </a:ext>
            </a:extLst>
          </p:cNvPr>
          <p:cNvSpPr/>
          <p:nvPr/>
        </p:nvSpPr>
        <p:spPr>
          <a:xfrm>
            <a:off x="767773" y="3355513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40F3CD-7D31-34CE-3D9F-C0C3725078C0}"/>
              </a:ext>
            </a:extLst>
          </p:cNvPr>
          <p:cNvSpPr/>
          <p:nvPr/>
        </p:nvSpPr>
        <p:spPr>
          <a:xfrm>
            <a:off x="2061085" y="3334828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D90B2A-BB98-FA1F-ADD8-352C09246736}"/>
              </a:ext>
            </a:extLst>
          </p:cNvPr>
          <p:cNvSpPr/>
          <p:nvPr/>
        </p:nvSpPr>
        <p:spPr>
          <a:xfrm>
            <a:off x="2090199" y="3363942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03FDB2-8B07-D93E-F799-461AAD0048A5}"/>
              </a:ext>
            </a:extLst>
          </p:cNvPr>
          <p:cNvSpPr/>
          <p:nvPr/>
        </p:nvSpPr>
        <p:spPr>
          <a:xfrm>
            <a:off x="338652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C6AE-EAFA-834D-CE92-2B5328C71AD6}"/>
              </a:ext>
            </a:extLst>
          </p:cNvPr>
          <p:cNvSpPr/>
          <p:nvPr/>
        </p:nvSpPr>
        <p:spPr>
          <a:xfrm>
            <a:off x="3415641" y="3363941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B65827A0-D25B-23B1-8982-340F728B7AC6}"/>
              </a:ext>
            </a:extLst>
          </p:cNvPr>
          <p:cNvGrpSpPr/>
          <p:nvPr/>
        </p:nvGrpSpPr>
        <p:grpSpPr>
          <a:xfrm>
            <a:off x="4710098" y="3326399"/>
            <a:ext cx="1515668" cy="196773"/>
            <a:chOff x="4795337" y="3326399"/>
            <a:chExt cx="1515668" cy="19677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59C4760-CA0D-1AAA-7DA3-F609D63AFAF3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1BCE05D-AE42-E54B-AC72-385BC55C530A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FE0950-AC7D-76B6-FC84-023492A2D149}"/>
                </a:ext>
              </a:extLst>
            </p:cNvPr>
            <p:cNvSpPr/>
            <p:nvPr/>
          </p:nvSpPr>
          <p:spPr>
            <a:xfrm>
              <a:off x="6122660" y="3334827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9B0AC4-161F-9825-2505-E18B2BA980C7}"/>
                </a:ext>
              </a:extLst>
            </p:cNvPr>
            <p:cNvSpPr/>
            <p:nvPr/>
          </p:nvSpPr>
          <p:spPr>
            <a:xfrm>
              <a:off x="6151774" y="3363941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0C8C32A-D166-3ADB-6686-056ED396C923}"/>
              </a:ext>
            </a:extLst>
          </p:cNvPr>
          <p:cNvGrpSpPr/>
          <p:nvPr/>
        </p:nvGrpSpPr>
        <p:grpSpPr>
          <a:xfrm>
            <a:off x="7357030" y="3325302"/>
            <a:ext cx="1515668" cy="189442"/>
            <a:chOff x="4795337" y="3325302"/>
            <a:chExt cx="1515668" cy="18944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AF757AE-B386-D03C-1F93-5CB26BC25288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720089-08D0-53E5-1C9F-CAD99DC254E4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D6BF09-F6C2-CEA4-2C68-70159C8755B6}"/>
                </a:ext>
              </a:extLst>
            </p:cNvPr>
            <p:cNvSpPr/>
            <p:nvPr/>
          </p:nvSpPr>
          <p:spPr>
            <a:xfrm>
              <a:off x="6122660" y="3325302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30AA91-F88B-2A4F-7D0A-06103FD8EACE}"/>
                </a:ext>
              </a:extLst>
            </p:cNvPr>
            <p:cNvSpPr/>
            <p:nvPr/>
          </p:nvSpPr>
          <p:spPr>
            <a:xfrm>
              <a:off x="6151774" y="3354416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80CA0C07-9632-46A0-C9C1-44F6D4D1C7A8}"/>
              </a:ext>
            </a:extLst>
          </p:cNvPr>
          <p:cNvGrpSpPr/>
          <p:nvPr/>
        </p:nvGrpSpPr>
        <p:grpSpPr>
          <a:xfrm>
            <a:off x="10188990" y="3325301"/>
            <a:ext cx="188345" cy="188345"/>
            <a:chOff x="4795337" y="3326399"/>
            <a:chExt cx="188345" cy="18834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E1CEF58-2595-333F-7AA2-A4605F0BB38B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0BF2C8-9EE6-DAB0-D77D-A6EE2E8ADAA2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9419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75FD-12B1-0130-4A0E-62D96C43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BC5A5C-1188-FFC7-6FAA-020FA6E6A49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990986-C6C3-0D2B-48F4-47CC803156AA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3F8BF3-93CF-C06C-20CE-E21E62F7B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3CCE18-5FEC-9705-F476-06FC5A2A6FE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PascalCase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semelhante ao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todas as palavras começam com letras maiúsculas.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nomes de classes. 2 - Para construtores de objetos.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Essa convenção é especialmente importante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pois classes e construtores tipicamente seguem essa convenção.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35BA90-FB85-0395-1491-7737E2906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7" y="5777509"/>
            <a:ext cx="2267266" cy="82879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5CAA70-9679-23DB-62B9-1D8BA4DE1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933" y="5777509"/>
            <a:ext cx="222916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954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9A0ABD-9E7F-8814-3628-4533B83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FC9996F-669C-D106-5B14-87E40A059F58}"/>
              </a:ext>
            </a:extLst>
          </p:cNvPr>
          <p:cNvSpPr/>
          <p:nvPr/>
        </p:nvSpPr>
        <p:spPr>
          <a:xfrm>
            <a:off x="823123" y="15441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9925EED7-6FB7-B4E0-F33A-682197B7E52A}"/>
              </a:ext>
            </a:extLst>
          </p:cNvPr>
          <p:cNvSpPr/>
          <p:nvPr/>
        </p:nvSpPr>
        <p:spPr>
          <a:xfrm>
            <a:off x="823123" y="1544104"/>
            <a:ext cx="969817" cy="655782"/>
          </a:xfrm>
          <a:prstGeom prst="homePlate">
            <a:avLst/>
          </a:prstGeom>
          <a:solidFill>
            <a:srgbClr val="E62C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C57942-9F2D-F710-E05E-10E6BEE28108}"/>
              </a:ext>
            </a:extLst>
          </p:cNvPr>
          <p:cNvSpPr txBox="1"/>
          <p:nvPr/>
        </p:nvSpPr>
        <p:spPr>
          <a:xfrm>
            <a:off x="2032007" y="16411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90EC55-545E-971A-E976-559BCB0D00C6}"/>
              </a:ext>
            </a:extLst>
          </p:cNvPr>
          <p:cNvSpPr txBox="1"/>
          <p:nvPr/>
        </p:nvSpPr>
        <p:spPr>
          <a:xfrm>
            <a:off x="963298" y="15796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27D38AA-98A1-45FE-D8DA-B6CB4DE41D18}"/>
              </a:ext>
            </a:extLst>
          </p:cNvPr>
          <p:cNvSpPr/>
          <p:nvPr/>
        </p:nvSpPr>
        <p:spPr>
          <a:xfrm>
            <a:off x="823123" y="229694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7D4B423A-2731-87EE-1742-D7B5550E511D}"/>
              </a:ext>
            </a:extLst>
          </p:cNvPr>
          <p:cNvSpPr/>
          <p:nvPr/>
        </p:nvSpPr>
        <p:spPr>
          <a:xfrm>
            <a:off x="823123" y="229694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2EC76-9F33-40E0-9E43-C81072EACDB8}"/>
              </a:ext>
            </a:extLst>
          </p:cNvPr>
          <p:cNvSpPr txBox="1"/>
          <p:nvPr/>
        </p:nvSpPr>
        <p:spPr>
          <a:xfrm>
            <a:off x="2032007" y="239400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DFB5A9-E520-3DC0-D1F7-DAE3ACF5359A}"/>
              </a:ext>
            </a:extLst>
          </p:cNvPr>
          <p:cNvSpPr txBox="1"/>
          <p:nvPr/>
        </p:nvSpPr>
        <p:spPr>
          <a:xfrm>
            <a:off x="963298" y="233244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72DF781-8D00-247B-BB1B-A98837CAE77D}"/>
              </a:ext>
            </a:extLst>
          </p:cNvPr>
          <p:cNvSpPr/>
          <p:nvPr/>
        </p:nvSpPr>
        <p:spPr>
          <a:xfrm>
            <a:off x="823123" y="304978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BEB2C2AA-E474-BE5D-FF34-74B9261E2FBE}"/>
              </a:ext>
            </a:extLst>
          </p:cNvPr>
          <p:cNvSpPr/>
          <p:nvPr/>
        </p:nvSpPr>
        <p:spPr>
          <a:xfrm>
            <a:off x="823123" y="304978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9D1BB5-92B9-330D-56D4-73CFE68E1151}"/>
              </a:ext>
            </a:extLst>
          </p:cNvPr>
          <p:cNvSpPr txBox="1"/>
          <p:nvPr/>
        </p:nvSpPr>
        <p:spPr>
          <a:xfrm>
            <a:off x="2032007" y="314684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1747B97-489A-EF15-8A82-8BE77BAEE82A}"/>
              </a:ext>
            </a:extLst>
          </p:cNvPr>
          <p:cNvSpPr txBox="1"/>
          <p:nvPr/>
        </p:nvSpPr>
        <p:spPr>
          <a:xfrm>
            <a:off x="963298" y="308528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001585-C79F-AEEC-5529-EF06B069994C}"/>
              </a:ext>
            </a:extLst>
          </p:cNvPr>
          <p:cNvSpPr/>
          <p:nvPr/>
        </p:nvSpPr>
        <p:spPr>
          <a:xfrm>
            <a:off x="823123" y="380262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7C8D2BA5-5DE9-9BD8-BF48-B89A8D79C302}"/>
              </a:ext>
            </a:extLst>
          </p:cNvPr>
          <p:cNvSpPr/>
          <p:nvPr/>
        </p:nvSpPr>
        <p:spPr>
          <a:xfrm>
            <a:off x="823123" y="3802624"/>
            <a:ext cx="969817" cy="655782"/>
          </a:xfrm>
          <a:prstGeom prst="homePlate">
            <a:avLst/>
          </a:prstGeom>
          <a:solidFill>
            <a:srgbClr val="BC2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418694-97B1-E4F7-997B-BDA5EF10A345}"/>
              </a:ext>
            </a:extLst>
          </p:cNvPr>
          <p:cNvSpPr txBox="1"/>
          <p:nvPr/>
        </p:nvSpPr>
        <p:spPr>
          <a:xfrm>
            <a:off x="2032007" y="389968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501405-D820-0A78-23EA-039A9D73676D}"/>
              </a:ext>
            </a:extLst>
          </p:cNvPr>
          <p:cNvSpPr txBox="1"/>
          <p:nvPr/>
        </p:nvSpPr>
        <p:spPr>
          <a:xfrm>
            <a:off x="963298" y="383812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F0BBA35-0B9C-DEB3-7463-038C25357660}"/>
              </a:ext>
            </a:extLst>
          </p:cNvPr>
          <p:cNvSpPr/>
          <p:nvPr/>
        </p:nvSpPr>
        <p:spPr>
          <a:xfrm>
            <a:off x="823123" y="455546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Pentágono 28">
            <a:extLst>
              <a:ext uri="{FF2B5EF4-FFF2-40B4-BE49-F238E27FC236}">
                <a16:creationId xmlns:a16="http://schemas.microsoft.com/office/drawing/2014/main" id="{63DA3CD6-61ED-1BEC-30E3-FBA40A7C97B3}"/>
              </a:ext>
            </a:extLst>
          </p:cNvPr>
          <p:cNvSpPr/>
          <p:nvPr/>
        </p:nvSpPr>
        <p:spPr>
          <a:xfrm>
            <a:off x="823123" y="4555464"/>
            <a:ext cx="969817" cy="655782"/>
          </a:xfrm>
          <a:prstGeom prst="homePlate">
            <a:avLst/>
          </a:prstGeom>
          <a:solidFill>
            <a:srgbClr val="A822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12EA718-7DC5-5529-15A2-CEF9C945A6E0}"/>
              </a:ext>
            </a:extLst>
          </p:cNvPr>
          <p:cNvSpPr txBox="1"/>
          <p:nvPr/>
        </p:nvSpPr>
        <p:spPr>
          <a:xfrm>
            <a:off x="2032007" y="465252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22035E8-6DB9-EDD7-718F-D0F58CEC3238}"/>
              </a:ext>
            </a:extLst>
          </p:cNvPr>
          <p:cNvSpPr txBox="1"/>
          <p:nvPr/>
        </p:nvSpPr>
        <p:spPr>
          <a:xfrm>
            <a:off x="963298" y="459096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A0CF54F-95D3-C161-1BDB-7DE61CA75458}"/>
              </a:ext>
            </a:extLst>
          </p:cNvPr>
          <p:cNvSpPr/>
          <p:nvPr/>
        </p:nvSpPr>
        <p:spPr>
          <a:xfrm>
            <a:off x="823123" y="53083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Pentágono 32">
            <a:extLst>
              <a:ext uri="{FF2B5EF4-FFF2-40B4-BE49-F238E27FC236}">
                <a16:creationId xmlns:a16="http://schemas.microsoft.com/office/drawing/2014/main" id="{901DDE19-1CCA-A8CF-3B8B-23669F649041}"/>
              </a:ext>
            </a:extLst>
          </p:cNvPr>
          <p:cNvSpPr/>
          <p:nvPr/>
        </p:nvSpPr>
        <p:spPr>
          <a:xfrm>
            <a:off x="823123" y="5308304"/>
            <a:ext cx="969817" cy="655782"/>
          </a:xfrm>
          <a:prstGeom prst="homePlate">
            <a:avLst/>
          </a:prstGeom>
          <a:solidFill>
            <a:srgbClr val="911E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DF4F083-EAC8-1056-FA7F-125CE70E6A7D}"/>
              </a:ext>
            </a:extLst>
          </p:cNvPr>
          <p:cNvSpPr txBox="1"/>
          <p:nvPr/>
        </p:nvSpPr>
        <p:spPr>
          <a:xfrm>
            <a:off x="2032007" y="54053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D08FCDA-658C-5CC4-DB7F-927B5BD32B92}"/>
              </a:ext>
            </a:extLst>
          </p:cNvPr>
          <p:cNvSpPr txBox="1"/>
          <p:nvPr/>
        </p:nvSpPr>
        <p:spPr>
          <a:xfrm>
            <a:off x="963298" y="53438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50F5217-27E4-C5B1-025F-4E109ECA6ECE}"/>
              </a:ext>
            </a:extLst>
          </p:cNvPr>
          <p:cNvSpPr/>
          <p:nvPr/>
        </p:nvSpPr>
        <p:spPr>
          <a:xfrm>
            <a:off x="10185536" y="154410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5FF8CB-7185-2100-0B53-4595B1FC281F}"/>
              </a:ext>
            </a:extLst>
          </p:cNvPr>
          <p:cNvSpPr/>
          <p:nvPr/>
        </p:nvSpPr>
        <p:spPr>
          <a:xfrm>
            <a:off x="10185536" y="2296942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3C7EF2C-EA8F-8A3B-AE1C-9F1D0836B323}"/>
              </a:ext>
            </a:extLst>
          </p:cNvPr>
          <p:cNvSpPr/>
          <p:nvPr/>
        </p:nvSpPr>
        <p:spPr>
          <a:xfrm>
            <a:off x="10185536" y="3049786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A8929E3-34C5-EB68-87EA-E30AC121D129}"/>
              </a:ext>
            </a:extLst>
          </p:cNvPr>
          <p:cNvSpPr/>
          <p:nvPr/>
        </p:nvSpPr>
        <p:spPr>
          <a:xfrm>
            <a:off x="10185536" y="380262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2FD45AC-4EFE-A69E-97B9-ACDE23DC5853}"/>
              </a:ext>
            </a:extLst>
          </p:cNvPr>
          <p:cNvSpPr/>
          <p:nvPr/>
        </p:nvSpPr>
        <p:spPr>
          <a:xfrm>
            <a:off x="10179553" y="4554539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8A27851-D728-B372-835C-7711E5D7E09F}"/>
              </a:ext>
            </a:extLst>
          </p:cNvPr>
          <p:cNvSpPr/>
          <p:nvPr/>
        </p:nvSpPr>
        <p:spPr>
          <a:xfrm>
            <a:off x="10179553" y="5307377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Graphic 1061" descr="Checklist outline">
            <a:extLst>
              <a:ext uri="{FF2B5EF4-FFF2-40B4-BE49-F238E27FC236}">
                <a16:creationId xmlns:a16="http://schemas.microsoft.com/office/drawing/2014/main" id="{8CC905E7-ACAA-E63B-D7B6-72ABF5CB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7957" y="1606852"/>
            <a:ext cx="530282" cy="530282"/>
          </a:xfrm>
          <a:prstGeom prst="rect">
            <a:avLst/>
          </a:prstGeom>
        </p:spPr>
      </p:pic>
      <p:pic>
        <p:nvPicPr>
          <p:cNvPr id="43" name="Graphic 1059" descr="Lecturer outline">
            <a:extLst>
              <a:ext uri="{FF2B5EF4-FFF2-40B4-BE49-F238E27FC236}">
                <a16:creationId xmlns:a16="http://schemas.microsoft.com/office/drawing/2014/main" id="{EF966569-9551-C13D-E0F0-3FB6398C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5174" y="3838126"/>
            <a:ext cx="564540" cy="564540"/>
          </a:xfrm>
          <a:prstGeom prst="rect">
            <a:avLst/>
          </a:prstGeom>
        </p:spPr>
      </p:pic>
      <p:pic>
        <p:nvPicPr>
          <p:cNvPr id="44" name="Graphic 1057" descr="Storytelling outline">
            <a:extLst>
              <a:ext uri="{FF2B5EF4-FFF2-40B4-BE49-F238E27FC236}">
                <a16:creationId xmlns:a16="http://schemas.microsoft.com/office/drawing/2014/main" id="{0CEE8E9C-1519-B310-06E4-664409A8B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8586" y="2384089"/>
            <a:ext cx="471578" cy="471578"/>
          </a:xfrm>
          <a:prstGeom prst="rect">
            <a:avLst/>
          </a:prstGeom>
        </p:spPr>
      </p:pic>
      <p:pic>
        <p:nvPicPr>
          <p:cNvPr id="45" name="Graphic 1055" descr="Gauge outline">
            <a:extLst>
              <a:ext uri="{FF2B5EF4-FFF2-40B4-BE49-F238E27FC236}">
                <a16:creationId xmlns:a16="http://schemas.microsoft.com/office/drawing/2014/main" id="{1A9DC689-9BF8-E711-B084-A9F56C4B7F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478"/>
          <a:stretch/>
        </p:blipFill>
        <p:spPr>
          <a:xfrm>
            <a:off x="10219555" y="3146842"/>
            <a:ext cx="567086" cy="50766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97A28B0A-5FAB-3985-56A2-F7DEDFD3BA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42" y="5405362"/>
            <a:ext cx="449901" cy="44990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B531C607-B9D9-66B1-A012-6694393E9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86" y="4663239"/>
            <a:ext cx="426557" cy="4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2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5147E16-A00F-9B2E-ECEA-83B10C38BD3D}"/>
              </a:ext>
            </a:extLst>
          </p:cNvPr>
          <p:cNvSpPr txBox="1"/>
          <p:nvPr/>
        </p:nvSpPr>
        <p:spPr>
          <a:xfrm>
            <a:off x="2722179" y="20632"/>
            <a:ext cx="9469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"Este documento foi classificado pelo  &lt;Nome da Dependência / Setor&gt; e o acesso está autorizado, exclusivamente, &lt;descrever os envolvidos&gt;”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3248DE-8411-258C-ED97-DA67E8575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065CC-F37D-FFE5-2C82-2EF0C9F3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0252A9-B72F-C709-1D18-F00640685C4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5F6A7C-9899-6D58-3EAE-5BD8C90ACF2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F5DA07B-6EF0-2276-EDB2-78589DFD8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376874C-6010-37FC-3939-1A30AA4B2A0C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UPPERCASE (CAIXA ALTA)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caso das constantes, a convenção é usar todas as letras em maiúsculas, separadas por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variáveis que não devem ser alteradas durante a execução do programa (constantes).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13534F-8491-EA96-ABF3-1A7C85B84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59" y="5553032"/>
            <a:ext cx="5086683" cy="8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765A8-A1DA-3DFC-14FF-6C1CD987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81AF75-A8F3-487A-62EA-0990D2B083F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B472CA-D1DB-A555-0AA3-5F511154FF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Indentação e Organização do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6BC3C2D-93B5-60D0-A411-58808056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0324E2-83E2-F24A-1A75-929C4EDB09B1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indentação correta é essencial para a legibilidade do código. Recomenda-se usar 2 ou 4 espaços por nível de indentação.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Utilize espaços entre as palavras e os operadores (por exemplo, a + b em vez de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a+b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Deixe uma linha em branco entre funções para melhorar a separação visual.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2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07681-ED24-7512-48B2-EFC1E23B0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09C79BF-C08F-187F-3B05-71422EAE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683072" cy="4373210"/>
          </a:xfrm>
        </p:spPr>
        <p:txBody>
          <a:bodyPr/>
          <a:lstStyle/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Function</a:t>
            </a:r>
            <a:endParaRPr lang="pt-BR" b="1" i="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(nome)console.log("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Olá,"+nome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);}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{console.log("Olá, usuário!");}}</a:t>
            </a:r>
          </a:p>
          <a:p>
            <a:pPr>
              <a:buNone/>
            </a:pPr>
            <a:endParaRPr lang="pt-BR" sz="140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Problemas com o código mal indentado: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Dificuldade de leitura: A falta de espaços e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identação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correta torna o código difícil de entender rapidamente.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Escopo e lógica não são claros: O que pertence a cada bloco de código (como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) não é óbvio.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Falta de organização: O código fica "amontoado" e as estruturas de controle não são visíveis.</a:t>
            </a:r>
            <a:endParaRPr lang="pt-BR" sz="1400" dirty="0"/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D5677E5-2C2A-4766-3145-451F5419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808916"/>
            <a:ext cx="4121097" cy="84843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Código mal indentado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A8C825-DA84-D40A-ADA0-28BFE9D9A1AC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2" name="Espaço Reservado para Texto 9">
            <a:extLst>
              <a:ext uri="{FF2B5EF4-FFF2-40B4-BE49-F238E27FC236}">
                <a16:creationId xmlns:a16="http://schemas.microsoft.com/office/drawing/2014/main" id="{3EA52872-2E22-4DAE-49ED-07E5672E0F15}"/>
              </a:ext>
            </a:extLst>
          </p:cNvPr>
          <p:cNvSpPr txBox="1">
            <a:spLocks/>
          </p:cNvSpPr>
          <p:nvPr/>
        </p:nvSpPr>
        <p:spPr>
          <a:xfrm>
            <a:off x="6299253" y="1781528"/>
            <a:ext cx="5130747" cy="4373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t-BR" b="1" i="0" dirty="0" err="1">
                <a:solidFill>
                  <a:srgbClr val="CE8992"/>
                </a:solidFill>
                <a:effectLst/>
                <a:latin typeface="YAFdJjvw9Ps 0"/>
              </a:rPr>
              <a:t>function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	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+ nome);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 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fulano!"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Facilidade de leitura: A indentação deixa claro quais partes do código pertencem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, facilitando a leitura.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Clareza nos blocos de código: A hierarquia e o fluxo de controle estão mais evidentes.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Organização: O código está bem organizado, e pode ser facilmente compreendido por outras pessoas que venham a trabalhar no projeto.</a:t>
            </a:r>
            <a:endParaRPr lang="pt-BR" sz="1400" dirty="0"/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5616112D-DD24-4544-B6D7-24E6FBDFC584}"/>
              </a:ext>
            </a:extLst>
          </p:cNvPr>
          <p:cNvSpPr txBox="1">
            <a:spLocks/>
          </p:cNvSpPr>
          <p:nvPr/>
        </p:nvSpPr>
        <p:spPr>
          <a:xfrm>
            <a:off x="6299252" y="808916"/>
            <a:ext cx="4121097" cy="848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Código bem indentado</a:t>
            </a:r>
          </a:p>
        </p:txBody>
      </p:sp>
    </p:spTree>
    <p:extLst>
      <p:ext uri="{BB962C8B-B14F-4D97-AF65-F5344CB8AC3E}">
        <p14:creationId xmlns:p14="http://schemas.microsoft.com/office/powerpoint/2010/main" val="328443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8477-C43A-D8BC-9B27-7E33E5E7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5D4CC28-BC3E-93E5-8577-261741B9205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12F510-CB31-FC2D-17FD-22C826D4D88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10BD1E0-020E-032C-B5BE-43217CC47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AB7CE0-5103-1ACC-070E-9CDECF77974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2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F1A3-5C94-1216-9A72-81397B33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E769C0-1AEE-3F95-119E-0990C2E1D81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2690AC-07D9-86F9-A34F-3BE6BBA28B67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DA9528-50BE-D418-6BBB-9597F56CF3BF}"/>
              </a:ext>
            </a:extLst>
          </p:cNvPr>
          <p:cNvSpPr txBox="1"/>
          <p:nvPr/>
        </p:nvSpPr>
        <p:spPr>
          <a:xfrm>
            <a:off x="5342065" y="259462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Lógica de Programação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441354-D546-0CC5-3C67-46D50C2CF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B774-BC7A-418D-DB6E-D52980CD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522ECF-2DEB-003B-87B1-9CCDA585F3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3ED9C4-9C96-B156-5DFF-BEC002F94FB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AE204D-CA14-87B4-646D-F00D1757486D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relacionais?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D90B2E-52FD-19F5-2371-1C61CCA38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4F5799-B9E6-4429-369C-56E545CE20EC}"/>
              </a:ext>
            </a:extLst>
          </p:cNvPr>
          <p:cNvSpPr txBox="1"/>
          <p:nvPr/>
        </p:nvSpPr>
        <p:spPr>
          <a:xfrm>
            <a:off x="430695" y="2351782"/>
            <a:ext cx="10323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relacionais são aquelas que </a:t>
            </a:r>
            <a:r>
              <a:rPr lang="pt-BR" sz="3200" b="1" dirty="0">
                <a:solidFill>
                  <a:schemeClr val="bg1"/>
                </a:solidFill>
              </a:rPr>
              <a:t>comparam dois valores</a:t>
            </a:r>
            <a:r>
              <a:rPr lang="pt-BR" sz="3200" dirty="0">
                <a:solidFill>
                  <a:schemeClr val="bg1"/>
                </a:solidFill>
              </a:rPr>
              <a:t> e retornam </a:t>
            </a:r>
            <a:r>
              <a:rPr lang="pt-BR" sz="3200" b="1" dirty="0">
                <a:solidFill>
                  <a:schemeClr val="bg1"/>
                </a:solidFill>
              </a:rPr>
              <a:t>verdadeiro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OU 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(false)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33D260-FAC1-F9FE-8B5F-1DC2856F0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04" y="3426666"/>
            <a:ext cx="683990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BC40-3721-D587-9DE2-29EEAF68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42802F4-C5D8-6689-8004-45E2A82FD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782134-E7A4-38CC-B317-DBD522657172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6DE9F4-5B65-369D-2A70-F36B97464848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lógicas?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A0E3022-B015-3664-C2AB-7A9C62DD2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0B9CDF-5398-C0C0-5E2E-2E9C3E6DD05C}"/>
              </a:ext>
            </a:extLst>
          </p:cNvPr>
          <p:cNvSpPr txBox="1"/>
          <p:nvPr/>
        </p:nvSpPr>
        <p:spPr>
          <a:xfrm>
            <a:off x="430695" y="2351782"/>
            <a:ext cx="10323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lógicas são aquelas que permitem combinar valores ou expressões relacionais em decisões mais complexas.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584875-9E43-835D-5AF6-B40EE107F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240" y="4124991"/>
            <a:ext cx="9935276" cy="22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9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9F29-B212-3C91-CE45-04613E0D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7E5C63-729D-6FAC-F780-8AFBA53E2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2234D9-1D75-8832-0C5F-25B1F53D0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D35362-8E05-EF70-927D-5D47FF799288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E (&amp;&amp;)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lógica com operador E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somente se todas as condições forem verdadeiras.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D77315-B2C4-5243-D3FC-A9367036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85" y="2876550"/>
            <a:ext cx="11449629" cy="33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7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Variáveis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5F3736-FAE2-E92E-54CA-6B61F409F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C80D235-A74D-A000-39A0-41BE743BF5B4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qualquer linguagem de programação, inclusive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precisamos armazenar informações para utilização posterior. Para isso, utilizamos variáveis e constantes</a:t>
            </a:r>
          </a:p>
        </p:txBody>
      </p:sp>
    </p:spTree>
    <p:extLst>
      <p:ext uri="{BB962C8B-B14F-4D97-AF65-F5344CB8AC3E}">
        <p14:creationId xmlns:p14="http://schemas.microsoft.com/office/powerpoint/2010/main" val="198150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655B-0A11-E7D2-6C6A-E5D60ACA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2CA3E79-4C4C-6C48-955B-ED525DCB4E3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204199-C6DC-EEB5-2FC4-916CE4696376}"/>
              </a:ext>
            </a:extLst>
          </p:cNvPr>
          <p:cNvSpPr txBox="1"/>
          <p:nvPr/>
        </p:nvSpPr>
        <p:spPr>
          <a:xfrm>
            <a:off x="933450" y="323850"/>
            <a:ext cx="10073921" cy="571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pPr>
              <a:lnSpc>
                <a:spcPct val="150000"/>
              </a:lnSpc>
            </a:pP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console.log((10 &gt; 5) &amp;&amp; (5 &gt; 1));    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console.log((4 == 4) &amp;&amp; (10 &lt; 5));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console.log((3 &gt;= 2) &amp;&amp; (2 &lt;= 2));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console.log((7 != 7) &amp;&amp; (5 &gt; 4));    </a:t>
            </a:r>
          </a:p>
          <a:p>
            <a:pPr>
              <a:lnSpc>
                <a:spcPct val="150000"/>
              </a:lnSpc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console.log((8 &gt; 3) &amp;&amp; (3 &lt; 10));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7255561-D801-5E97-BAC4-039025F8A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50803-6AAD-3754-9874-EF2710FA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CF151FC-CAC9-7618-95AF-83D90576D2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95E6B7-9238-AFF6-1123-03D1C25D5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7D074C-CC40-3E99-417C-15799E40382B}"/>
              </a:ext>
            </a:extLst>
          </p:cNvPr>
          <p:cNvSpPr txBox="1"/>
          <p:nvPr/>
        </p:nvSpPr>
        <p:spPr>
          <a:xfrm>
            <a:off x="512890" y="192367"/>
            <a:ext cx="10364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OU (||)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com operador OU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se pelo menos uma das condições for verdadeira.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500C8F-C31B-046C-00A3-F2F54A14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71" y="2763118"/>
            <a:ext cx="11354439" cy="32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3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5670B-DA24-1CED-DC5B-72AE8449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45C439-7CAA-DCCA-64F2-2F07BBC33F0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62F410-C6DD-4FC6-E8D9-2DC89257A715}"/>
              </a:ext>
            </a:extLst>
          </p:cNvPr>
          <p:cNvSpPr txBox="1"/>
          <p:nvPr/>
        </p:nvSpPr>
        <p:spPr>
          <a:xfrm>
            <a:off x="933450" y="323850"/>
            <a:ext cx="1007392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console.log((5 &gt; 3) || (10 &lt; 5));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console.log((2 == 3) || (4 &lt; 1));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console.log((7 &gt;= 7) || (2 &lt;= 1));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console.log((6 != 6) || (8 &lt; 10));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console.log((3 &gt; 5) || (4 &lt; 6));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6A67E0-E23C-591C-C717-AB750AD37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55349-0D93-55C6-CB6A-90020717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FF9F476-17DA-3442-E64B-2C69A4CBCE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7616F9-15B0-A3AB-00EC-368D0E52F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61E4E9-CBC4-8034-D3E5-CC229AF6A1B9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NÃO (!)</a:t>
            </a: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operador lógico NÃO é utilizado para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inverter o valor lógico de uma condição.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em false e vice-versa.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57487D-C4CB-E5B1-9995-A9986A7E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43" y="3290128"/>
            <a:ext cx="10793664" cy="22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827C8-F53A-0674-5BD2-3AB4E0E02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DC9A811-EAD0-3FD3-2FBE-EA958A9F9F4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07E439-0575-4020-5A2E-E29334A3D643}"/>
              </a:ext>
            </a:extLst>
          </p:cNvPr>
          <p:cNvSpPr txBox="1"/>
          <p:nvPr/>
        </p:nvSpPr>
        <p:spPr>
          <a:xfrm>
            <a:off x="706035" y="400050"/>
            <a:ext cx="10073921" cy="516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Sequenciais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sequenciais são a forma mais simples de programação. Elas determinam que os comandos devem ser executados linha após linha, da primeira instrução até a última. Não há desvios, condições ou repetições.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D75F520-F446-93B5-309A-E3C39B793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1883-CE2C-0425-5517-5C9C5AD7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3C7CDD7-1EF8-9FA5-4FBC-7C402A3B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5A022425-46E9-D8EC-BE68-9EB6B2061F6C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0D8FD43F-7FC9-6D9B-1889-349DF601FF9D}"/>
              </a:ext>
            </a:extLst>
          </p:cNvPr>
          <p:cNvSpPr/>
          <p:nvPr/>
        </p:nvSpPr>
        <p:spPr>
          <a:xfrm>
            <a:off x="6246813" y="1593813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CFA6A8B0-8008-7AD3-175F-B79D58619698}"/>
              </a:ext>
            </a:extLst>
          </p:cNvPr>
          <p:cNvSpPr/>
          <p:nvPr/>
        </p:nvSpPr>
        <p:spPr>
          <a:xfrm>
            <a:off x="447675" y="1223082"/>
            <a:ext cx="5503863" cy="4738660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8DE80C-B1F7-9375-95D6-BCF26D21496F}"/>
              </a:ext>
            </a:extLst>
          </p:cNvPr>
          <p:cNvSpPr txBox="1"/>
          <p:nvPr/>
        </p:nvSpPr>
        <p:spPr>
          <a:xfrm>
            <a:off x="742950" y="1504949"/>
            <a:ext cx="49613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600"/>
              </a:spcAft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linguagem de programação dinamicamente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tipada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ou seja, você não precisa declarar explicitamente o tipo de dado de uma variável. O tipo é definido automaticamente, baseado no valor armazenado nela.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81A657-D16B-3819-F986-333E20BFF1E3}"/>
              </a:ext>
            </a:extLst>
          </p:cNvPr>
          <p:cNvSpPr txBox="1"/>
          <p:nvPr/>
        </p:nvSpPr>
        <p:spPr>
          <a:xfrm>
            <a:off x="6579763" y="2188309"/>
            <a:ext cx="45782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infinity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NaN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Boolean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BigInt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Arrays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8ED07AB-3C8F-401D-39BC-CF6F16447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56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5AFD-F5BC-FB41-1130-799BA00A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79D32B-29C4-6DB4-BD8C-B4967CDD1F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09E33E-E35D-D2F6-FE73-750F90E0A88C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A52694-4B91-7B24-AC4A-E5B14AF62A9D}"/>
              </a:ext>
            </a:extLst>
          </p:cNvPr>
          <p:cNvSpPr txBox="1"/>
          <p:nvPr/>
        </p:nvSpPr>
        <p:spPr>
          <a:xfrm>
            <a:off x="5491354" y="907300"/>
            <a:ext cx="619264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Condicionais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condicionais são usadas para tomar decisões no código, ou seja, permitem que determinadas ações sejam executadas apenas quando condições específicas forem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verdadeiras.As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estruturas condicionais básicas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são:if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(senão, se)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BC7D8F-41C7-02A3-E5B0-E9A79C3B4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9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07A3-B353-D7FC-2642-B2DA8DA07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FB802D0-73B5-03A5-CA3D-95CE5C5A25C0}"/>
              </a:ext>
            </a:extLst>
          </p:cNvPr>
          <p:cNvSpPr/>
          <p:nvPr/>
        </p:nvSpPr>
        <p:spPr>
          <a:xfrm>
            <a:off x="-166047" y="-2484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C312D6-05FF-C07A-C2B4-75F5A03E771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5BE80C-A20C-D327-FB16-5454F347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727D6C-020B-7FD0-C492-379B8285EAE9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falsa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569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769DC-6E9C-9BE6-9D44-D841B5D0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9129715-6493-27CA-D884-68CEE550B5F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38077C-645B-03AB-9C47-BADA7F9CA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E81219-7D8C-3122-6F33-D78DABC447A3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(condição1)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condição1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(condição2)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condição2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todas as condições anteriores forem falsas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DA28E3-63E4-CAE4-34D2-294039143FB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</p:spTree>
    <p:extLst>
      <p:ext uri="{BB962C8B-B14F-4D97-AF65-F5344CB8AC3E}">
        <p14:creationId xmlns:p14="http://schemas.microsoft.com/office/powerpoint/2010/main" val="424448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64427-52BD-41E8-CA62-8F48C48A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CB8BBEC-6D52-3C3E-0FFD-4B21788AF08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1E978A-B4A0-695F-A29A-B85BAEEFD435}"/>
              </a:ext>
            </a:extLst>
          </p:cNvPr>
          <p:cNvSpPr txBox="1"/>
          <p:nvPr/>
        </p:nvSpPr>
        <p:spPr>
          <a:xfrm>
            <a:off x="706035" y="400050"/>
            <a:ext cx="100739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apenas se uma condição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19;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2C92D-ED05-7612-491F-8B4C128E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70AEA6D-166F-FE0D-39D6-02A3C2FFD616}"/>
              </a:ext>
            </a:extLst>
          </p:cNvPr>
          <p:cNvSpPr/>
          <p:nvPr/>
        </p:nvSpPr>
        <p:spPr>
          <a:xfrm>
            <a:off x="942974" y="2966464"/>
            <a:ext cx="10725151" cy="110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18FF5C-6892-E1C8-26FF-9EA816BFC760}"/>
              </a:ext>
            </a:extLst>
          </p:cNvPr>
          <p:cNvSpPr/>
          <p:nvPr/>
        </p:nvSpPr>
        <p:spPr>
          <a:xfrm>
            <a:off x="942974" y="4182253"/>
            <a:ext cx="10725151" cy="17232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F6D4DB-6A2A-FD6C-52F7-9BF1FD29C360}"/>
              </a:ext>
            </a:extLst>
          </p:cNvPr>
          <p:cNvSpPr/>
          <p:nvPr/>
        </p:nvSpPr>
        <p:spPr>
          <a:xfrm>
            <a:off x="942973" y="1697641"/>
            <a:ext cx="10587037" cy="1160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AE398D-14B4-CBAB-ACA7-9268016E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3" y="1953283"/>
            <a:ext cx="10039351" cy="623920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Variável é um espaço na memória onde você pode armazenar e alterar valores durante a execução do seu programa.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57582-1C82-4848-283C-CAB4691EDA51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2B4DB-2D5F-F52A-97EF-BDCE66C57B53}"/>
              </a:ext>
            </a:extLst>
          </p:cNvPr>
          <p:cNvSpPr txBox="1"/>
          <p:nvPr/>
        </p:nvSpPr>
        <p:spPr>
          <a:xfrm>
            <a:off x="1071562" y="3113745"/>
            <a:ext cx="10587036" cy="285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 é também um espaço na memória, mas o valor armazenado não pode ser alterado após sua inicialização.</a:t>
            </a:r>
          </a:p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alocação básica de memória é a mesma para var,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as diferenças aparecem no comportamento relacionado a escopo e modificação dos valores.</a:t>
            </a:r>
          </a:p>
          <a:p>
            <a:pPr>
              <a:spcBef>
                <a:spcPts val="2800"/>
              </a:spcBef>
            </a:pP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51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33439-6E20-FD26-B1E5-FBFD64052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6548EA-3978-13E9-EBE6-D615D482ACE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9EEAE1-6742-7016-E650-5AC2056E412E}"/>
              </a:ext>
            </a:extLst>
          </p:cNvPr>
          <p:cNvSpPr txBox="1"/>
          <p:nvPr/>
        </p:nvSpPr>
        <p:spPr>
          <a:xfrm>
            <a:off x="706035" y="400050"/>
            <a:ext cx="1007392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quando a condição do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15;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menor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B67729F-6E5D-BF60-FCCB-73999EE82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9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690F0-C8F5-F4CA-2A76-2C42F12B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B29243-AFD3-C762-5F69-4143CDAAB14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2DC204B-8C6F-077E-E259-47A3440869D3}"/>
              </a:ext>
            </a:extLst>
          </p:cNvPr>
          <p:cNvSpPr txBox="1"/>
          <p:nvPr/>
        </p:nvSpPr>
        <p:spPr>
          <a:xfrm>
            <a:off x="706035" y="400050"/>
            <a:ext cx="10073921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temos mais de duas possibilidades para testar.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70;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&lt; 18)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console.log("Menor de idade.");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 &amp;&amp; idade &lt; 60)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console.log("Adulto.");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console.log("Idoso.");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929725-68CE-A46B-665C-4BB5FB519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6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FFCCC-070F-6270-3AA4-1E438375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B90896-4704-9DC3-FD09-55150EE8CBB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543C7DE-5010-FA2D-A128-BB504C2D6871}"/>
              </a:ext>
            </a:extLst>
          </p:cNvPr>
          <p:cNvSpPr txBox="1"/>
          <p:nvPr/>
        </p:nvSpPr>
        <p:spPr>
          <a:xfrm>
            <a:off x="1727800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idade e tipo de voto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4746A8-FC9C-1823-DDD2-1D3FA36EF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888F60-6994-099A-98F0-D1FA04F9A43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verifique a idade de uma pessoa e classifique seu tipo de voto: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Obrigatório: Entre 18 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Facultativo: Entre 16 e 17 anos, ou maior de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Não permitido: Menor de 16 anos.</a:t>
            </a:r>
          </a:p>
        </p:txBody>
      </p:sp>
    </p:spTree>
    <p:extLst>
      <p:ext uri="{BB962C8B-B14F-4D97-AF65-F5344CB8AC3E}">
        <p14:creationId xmlns:p14="http://schemas.microsoft.com/office/powerpoint/2010/main" val="994990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0F13A-1CF9-F327-EF4F-7F4FB72E9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2AB90B-04D8-B505-8B67-12A74FD0207A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25E2A9-72C4-6A4E-E83A-04711A6A140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saldo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69D57D8-B54E-8F15-6517-AE23BACB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64A1C1-A4C5-9D9D-ECF1-207CBAA6C027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verifique o saldo de uma conta bancária e informe o status: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maior que R$5000, informe "Saldo excelente".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entre R$1000 e R$5000, informe "Saldo bom".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menor que R$1000, informe "Saldo baixo".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29972-1F39-C70E-86E8-8B5DA57D1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60B0279-1716-E7F6-6269-79B09403CB7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94092C-8522-07D4-7A16-4DDAF4388446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Sistema de classificação de produtos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D998656-5E5A-91FA-7645-72DEC2660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F9B26A3-C2E9-7FA2-868D-F96CF3D0FDB8}"/>
              </a:ext>
            </a:extLst>
          </p:cNvPr>
          <p:cNvSpPr txBox="1"/>
          <p:nvPr/>
        </p:nvSpPr>
        <p:spPr>
          <a:xfrm>
            <a:off x="676276" y="1790700"/>
            <a:ext cx="102644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produtos com base no preço: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abaixo de R$10 são "Baratos".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entre R$10 e R$50 são "Médios".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acima de R$50 são "Caros".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48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45D12-AE1C-B18E-81B4-CDE9FDAD6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0F5537-D1DC-928C-A20D-86424F1BCF0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AB6E57-722A-B315-F4FF-24AC7A9D117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Classificação de temperatura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E2B5D0-6AA1-C13A-D210-D4201DC04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C804AB-9E65-0B91-FE54-F1BEE84BD54C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a temperatura de acordo com a tabela abaixo: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abaixo de 15°C, classifique como "Frio".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entre 15°C e 25°C, classifique como "Ameno".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acima de 25°C, classifique como "Quente".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248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A0BE-C843-7448-5A76-F1F1FFFC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379E990-F0D2-2CF7-4674-79FA106343BE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DB4B79-AA7E-3269-43D6-6455015E747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case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6E831D5-942B-9DA8-4A30-FE37B4F0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40FDFB-BCC0-FF17-6467-4F8421B41172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switch case é uma estrutural condicional que avalia uma variável ou expressão e executa o código correspondente ao valor dessa variável ou expressão. O switch é usado quando você tem várias condições a verificar, baseadas no valor de uma variável ou expressão, de forma mais limpa e legível do que com vários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7816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2E2D5-64AB-1DF0-0A45-E036F522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7C5CB3-0B1A-4131-D7DC-1F36D551CD1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D4E53C-0991-875A-5F08-422EB91BAE1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C77BD7-BC97-F1EA-FBAF-8A5DD1F6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273DEBE-EC52-4297-B228-564DAF4240CD}"/>
              </a:ext>
            </a:extLst>
          </p:cNvPr>
          <p:cNvSpPr txBox="1"/>
          <p:nvPr/>
        </p:nvSpPr>
        <p:spPr>
          <a:xfrm>
            <a:off x="515536" y="1147904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(expressão)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valor1: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valor1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valor2: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valor2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default: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não for igual a nenhum dos valores acima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2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15D95-E095-F42B-1ECD-5B70F192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D7709EF-DA81-FE95-ACE0-85426871CBB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DA880F-26BC-F508-B6E2-1CE35CA8675F}"/>
              </a:ext>
            </a:extLst>
          </p:cNvPr>
          <p:cNvSpPr txBox="1"/>
          <p:nvPr/>
        </p:nvSpPr>
        <p:spPr>
          <a:xfrm>
            <a:off x="740973" y="693718"/>
            <a:ext cx="95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 switch case?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5DA1D52-FE59-4F69-AC72-12AFDD2A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C7FFC06-E44E-1113-C4BB-29CA8D56067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Múltiplas condições: Quando você tem várias alternativas possíveis e quer comparar um valor com essas alternativas.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Leitura mais limpa: Usar switch case torna o código mais legível quando comparado a múltiplos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especialmente se você estiver lidando com muitos valores possíveis.</a:t>
            </a:r>
          </a:p>
        </p:txBody>
      </p:sp>
    </p:spTree>
    <p:extLst>
      <p:ext uri="{BB962C8B-B14F-4D97-AF65-F5344CB8AC3E}">
        <p14:creationId xmlns:p14="http://schemas.microsoft.com/office/powerpoint/2010/main" val="3941021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79BCC-0B33-9A2A-6437-EB561ADE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EF36FE-F6A0-AADF-EEB3-F0CC8B5822F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1302D3-9FEF-53DC-EC77-9B20D1914FB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a estação do ano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E264C81-0E4F-0448-1555-D6A5BE78D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62E636E-6BAC-9028-E020-1007CE3BD02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que, dado o número do mês (1 para janeiro, 2 para fevereiro, etc.), exiba qual estação do ano corresponde a esse mês. Considere: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12 a 2 são </a:t>
            </a:r>
            <a:r>
              <a:rPr lang="pt-BR" sz="2800" b="1" dirty="0">
                <a:solidFill>
                  <a:schemeClr val="bg1"/>
                </a:solidFill>
              </a:rPr>
              <a:t>Verão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3 a 5 são </a:t>
            </a:r>
            <a:r>
              <a:rPr lang="pt-BR" sz="2800" b="1" dirty="0">
                <a:solidFill>
                  <a:schemeClr val="bg1"/>
                </a:solidFill>
              </a:rPr>
              <a:t>Outono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6 a 8 são </a:t>
            </a:r>
            <a:r>
              <a:rPr lang="pt-BR" sz="2800" b="1" dirty="0">
                <a:solidFill>
                  <a:schemeClr val="bg1"/>
                </a:solidFill>
              </a:rPr>
              <a:t>Inverno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9 a 11 são </a:t>
            </a:r>
            <a:r>
              <a:rPr lang="pt-BR" sz="2800" b="1" dirty="0">
                <a:solidFill>
                  <a:schemeClr val="bg1"/>
                </a:solidFill>
              </a:rPr>
              <a:t>Primavera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 do PC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53331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memória é um recurso limitado e essencial que o computador utiliza para armazenar e acessar rapidamente informações durante a execução de um programa.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C02B8970-CBD3-9BCF-9BA6-9757BA2D2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817998"/>
              </p:ext>
            </p:extLst>
          </p:nvPr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8473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59981-DB6F-3C2D-2A34-57BD8B04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95659AF-B290-FF64-3659-D54E8897BF6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B39CC2-C401-E870-C258-F0B618AF06D0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o tipo de triângulo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A98CEE-AAAD-6527-9445-720862B09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4B636B7-1BA1-BFE2-BAD4-EB993346892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que, dado três valores representando os lados de um triângulo, identifique seu tipo: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os três lados forem iguais: </a:t>
            </a:r>
            <a:r>
              <a:rPr lang="pt-BR" sz="3200" b="1" dirty="0">
                <a:solidFill>
                  <a:schemeClr val="bg1"/>
                </a:solidFill>
              </a:rPr>
              <a:t>Equilátero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dois lados forem iguais: </a:t>
            </a:r>
            <a:r>
              <a:rPr lang="pt-BR" sz="3200" b="1" dirty="0">
                <a:solidFill>
                  <a:schemeClr val="bg1"/>
                </a:solidFill>
              </a:rPr>
              <a:t>Isósceles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nenhum lado for igual: </a:t>
            </a:r>
            <a:r>
              <a:rPr lang="pt-BR" sz="3200" b="1" dirty="0">
                <a:solidFill>
                  <a:schemeClr val="bg1"/>
                </a:solidFill>
              </a:rPr>
              <a:t>Escaleno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95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01914" y="895842"/>
            <a:ext cx="6433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de Repetição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de repetição (loops) são fundamentais para otimizar o código e evitar a repetição de instruções. Quando trabalhamos com grandes volumes de dados, é importante que as estruturas de repetição sejam eficientes.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A65628B-E8FD-5895-F73D-D04EDB41F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9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DA7FE-16A8-E846-5EE7-6051A94E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32C61B-0122-0762-15B1-E62FEC11349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BA58C6A-8683-ECB3-0020-3CEA98C5E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45D2A4-EA30-C7B0-9FE2-A33C76E7B686}"/>
              </a:ext>
            </a:extLst>
          </p:cNvPr>
          <p:cNvSpPr txBox="1"/>
          <p:nvPr/>
        </p:nvSpPr>
        <p:spPr>
          <a:xfrm>
            <a:off x="824903" y="948727"/>
            <a:ext cx="1026442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600" b="1" dirty="0">
                <a:solidFill>
                  <a:schemeClr val="bg1"/>
                </a:solidFill>
              </a:rPr>
              <a:t>Loops permitem que você: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Evite redundância de código</a:t>
            </a:r>
            <a:r>
              <a:rPr lang="pt-BR" sz="2800" dirty="0">
                <a:solidFill>
                  <a:schemeClr val="bg1"/>
                </a:solidFill>
              </a:rPr>
              <a:t>: Não precisamos escrever o mesmo código várias vezes.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Automatize tarefas repetitivas</a:t>
            </a:r>
            <a:r>
              <a:rPr lang="pt-BR" sz="2800" dirty="0">
                <a:solidFill>
                  <a:schemeClr val="bg1"/>
                </a:solidFill>
              </a:rPr>
              <a:t>: Como iterar sobre </a:t>
            </a:r>
            <a:r>
              <a:rPr lang="pt-BR" sz="2800" dirty="0" err="1">
                <a:solidFill>
                  <a:schemeClr val="bg1"/>
                </a:solidFill>
              </a:rPr>
              <a:t>arrays</a:t>
            </a:r>
            <a:r>
              <a:rPr lang="pt-BR" sz="2800" dirty="0">
                <a:solidFill>
                  <a:schemeClr val="bg1"/>
                </a:solidFill>
              </a:rPr>
              <a:t>, listas ou objetos.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Melhore a eficiência</a:t>
            </a:r>
            <a:r>
              <a:rPr lang="pt-BR" sz="2800" dirty="0">
                <a:solidFill>
                  <a:schemeClr val="bg1"/>
                </a:solidFill>
              </a:rPr>
              <a:t>: Operações repetidas podem ser feitas em tempo linear ou até mais eficiente, dependendo do loop.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30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49E34-B2A9-3F31-55BE-28461A4B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380182C-B046-601E-46C1-33FEDE9363C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82A844-3678-59A4-B858-887F0F087EB0}"/>
              </a:ext>
            </a:extLst>
          </p:cNvPr>
          <p:cNvSpPr txBox="1"/>
          <p:nvPr/>
        </p:nvSpPr>
        <p:spPr>
          <a:xfrm>
            <a:off x="1419226" y="453889"/>
            <a:ext cx="952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EB3109E-877B-49FD-4CCF-293E395A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80A45E-3840-C179-F465-AA529929D9C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Usamos o for quando sabemos de antemão quantas vezes a repetição deve ocorrer. É o loop mais controlado e mais comum quando lidamos com um intervalo de números ou tamanhos conhecidos.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(let i = 2; i &lt;= 20; i += 2) {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console.log(i);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91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CCD6-8301-5B75-9148-ABF6E751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AF27070-45DC-5986-A8CB-EE21BFAF009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E91600-5A55-A54E-5D4E-295F3AF9013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1672428-861C-5CF9-3CBB-1BBF9973B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F35334-3CE3-5C55-0BB0-6CB0AE40096D}"/>
              </a:ext>
            </a:extLst>
          </p:cNvPr>
          <p:cNvSpPr txBox="1"/>
          <p:nvPr/>
        </p:nvSpPr>
        <p:spPr>
          <a:xfrm>
            <a:off x="676276" y="1790700"/>
            <a:ext cx="108035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não sabemos quantas iterações são necessárias, mas temos uma condição de parada. O loop continuará até que a condição seja falsa.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["Cliente 1", "Cliente 2", "Cliente 3"];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filaDeClientes.length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&gt; 0)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filaDeClientes.shift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console.log("Atendendo " +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328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69AC4-0740-0724-46AD-C4FC787A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7CA4A13-E66C-4C43-163D-99987CAC434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CB07C1-E0BF-007D-65DD-44C329A9D2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F199C9D-7A83-317F-964E-F079796ED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1D9178-CB12-725D-BEBE-FB49BA01D9EC}"/>
              </a:ext>
            </a:extLst>
          </p:cNvPr>
          <p:cNvSpPr txBox="1"/>
          <p:nvPr/>
        </p:nvSpPr>
        <p:spPr>
          <a:xfrm>
            <a:off x="676276" y="1790700"/>
            <a:ext cx="102644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garante que o bloco de código seja executado pelo menos uma vez, independentemente da condição. Usamos quando queremos que o código seja executado primeiro e depois testamos a condição.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validar senha com tentativas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senha = prompt("Digite a senha:");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tentativas++;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!==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&amp;&amp; tentativas &lt; 3);</a:t>
            </a:r>
          </a:p>
          <a:p>
            <a:pPr algn="just"/>
            <a:endParaRPr lang="pt-BR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===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permitido.");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bloqueado.");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972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33226-3C45-1765-8A6B-F65914DFD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E566621-9F07-9A31-E302-178565CA5E2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6120CC-3C9E-2944-7A79-243B6B038F53}"/>
              </a:ext>
            </a:extLst>
          </p:cNvPr>
          <p:cNvSpPr txBox="1"/>
          <p:nvPr/>
        </p:nvSpPr>
        <p:spPr>
          <a:xfrm>
            <a:off x="1764014" y="49010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D1739E5-906F-F2A3-15A9-DD1E087E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7A604D6-77F6-2202-AA1A-F6B1B3CCB5A6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Você tem uma lista de produtos e quer exibir apenas os produtos cujo preço seja superior a R$50. Utilize o for para percorrer a lista e imprimir o nome dos produtos caros.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produtos = [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"Camiseta",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45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"Tênis",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150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"Calça",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80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"Boné",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20 }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238247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80E5E-CE42-2EBD-44A1-027E5887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B4A0948-3BBC-C9C8-E7C4-B33837C6077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D11D97-EA94-BD03-3FA5-0D3340D21D3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Exercícios do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CC3899-285D-C229-F902-51345F273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5B2B10-DCA5-954C-C948-6D3AA6A504CC}"/>
              </a:ext>
            </a:extLst>
          </p:cNvPr>
          <p:cNvSpPr txBox="1"/>
          <p:nvPr/>
        </p:nvSpPr>
        <p:spPr>
          <a:xfrm>
            <a:off x="649115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Contagem regressiva de 100 a 1;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Tabuada de um número digitado pelo usuário;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3 - Listar os elementos de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4 - Contar quantos números são maiores que 10 em no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numeros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[3, 18, 7, 12, 25, 1];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5 - Criar um novo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apenas com os números pares.</a:t>
            </a:r>
          </a:p>
        </p:txBody>
      </p:sp>
    </p:spTree>
    <p:extLst>
      <p:ext uri="{BB962C8B-B14F-4D97-AF65-F5344CB8AC3E}">
        <p14:creationId xmlns:p14="http://schemas.microsoft.com/office/powerpoint/2010/main" val="4001164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71410-5A30-0A15-D937-6AA89F959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4FCB06D-A92E-201B-6803-A764CE442D7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034A94-B7D6-9A8D-86BD-C19E7CC490D2}"/>
              </a:ext>
            </a:extLst>
          </p:cNvPr>
          <p:cNvSpPr txBox="1"/>
          <p:nvPr/>
        </p:nvSpPr>
        <p:spPr>
          <a:xfrm>
            <a:off x="389299" y="499157"/>
            <a:ext cx="11443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 - </a:t>
            </a:r>
            <a:r>
              <a:rPr lang="pt-BR" sz="3200" b="1" dirty="0">
                <a:solidFill>
                  <a:schemeClr val="bg1"/>
                </a:solidFill>
              </a:rPr>
              <a:t>Calculadora de Desconto por Faixa de Preço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4BC5EED-CA7A-426A-BE3F-2EB106A46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ED9FDE-5ADD-930F-D857-A090AA26FE31}"/>
              </a:ext>
            </a:extLst>
          </p:cNvPr>
          <p:cNvSpPr txBox="1"/>
          <p:nvPr/>
        </p:nvSpPr>
        <p:spPr>
          <a:xfrm>
            <a:off x="658169" y="1428561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 calcule o preço final de uma lista de produtos com base nas faixas de desconto: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5% para produtos abaixo de R$50.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10% para produtos de R$50 a R$100.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15% para produtos acima de R$100.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 err="1">
                <a:solidFill>
                  <a:schemeClr val="bg1"/>
                </a:solidFill>
              </a:rPr>
              <a:t>let</a:t>
            </a:r>
            <a:r>
              <a:rPr lang="pt-BR" sz="2800" dirty="0">
                <a:solidFill>
                  <a:schemeClr val="bg1"/>
                </a:solidFill>
              </a:rPr>
              <a:t> produtos = [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"Camiseta",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45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"Tênis",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150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"Calça",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80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"Boné",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20 }</a:t>
            </a:r>
          </a:p>
          <a:p>
            <a:r>
              <a:rPr lang="pt-BR" sz="2800" dirty="0">
                <a:solidFill>
                  <a:schemeClr val="bg1"/>
                </a:solidFill>
              </a:rPr>
              <a:t>];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980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08BBC-9D0F-4701-122B-24C3DA580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DF957F-E7BD-2932-065E-B9341DF1646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F07AB1-C53F-4E1D-B42A-F7A0EE9CB41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Exercícios do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604B9C-3F2B-9003-FD92-7A82005ED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E98B95-563D-85A7-C2B1-4CAA69DA356D}"/>
              </a:ext>
            </a:extLst>
          </p:cNvPr>
          <p:cNvSpPr txBox="1"/>
          <p:nvPr/>
        </p:nvSpPr>
        <p:spPr>
          <a:xfrm>
            <a:off x="649115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– Faça uma contagem regressiva de 100 a 1;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– Faça um sistema para somar todos os números digitados e só pare quando você digitar 0;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3 -  Peça para o usuário digitar a senha</a:t>
            </a:r>
            <a:r>
              <a:rPr lang="pt-BR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valide a 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 até o usuário acertar, dê a resposta de senha errada ao errar a senha. Dê a resposta ao final do loop de acesso permitido;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4 - Adivinhe o número;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4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F82C18-F96C-1592-EF77-0AAF309F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Diferenças de </a:t>
            </a:r>
            <a:r>
              <a:rPr lang="pt-BR" dirty="0" err="1"/>
              <a:t>let</a:t>
            </a:r>
            <a:r>
              <a:rPr lang="pt-BR" dirty="0"/>
              <a:t> e </a:t>
            </a:r>
            <a:r>
              <a:rPr lang="pt-BR" dirty="0" err="1"/>
              <a:t>const</a:t>
            </a:r>
            <a:endParaRPr lang="pt-BR" dirty="0"/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84E946E8-B789-E2D9-C2EF-EECB44302D20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79F52440-859A-AFA3-F125-6CACD271398D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const</a:t>
            </a:r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17CDDBC9-8232-A6C7-C3AF-85AC1D5BB6A7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7AF06012-5C89-505A-84A2-886412E803FE}"/>
              </a:ext>
            </a:extLst>
          </p:cNvPr>
          <p:cNvSpPr/>
          <p:nvPr/>
        </p:nvSpPr>
        <p:spPr>
          <a:xfrm>
            <a:off x="901768" y="1960358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var / </a:t>
            </a:r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let</a:t>
            </a:r>
            <a:endParaRPr lang="pt-BR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D2CA4C-334D-2363-1EDD-B692D705BE27}"/>
              </a:ext>
            </a:extLst>
          </p:cNvPr>
          <p:cNvSpPr txBox="1"/>
          <p:nvPr/>
        </p:nvSpPr>
        <p:spPr>
          <a:xfrm>
            <a:off x="1201826" y="2693663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Podem ter o valor modificado após inicializados. O espaço na memória permanece o mesmo, mas o valor armazenado pode mudar.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EE6604-A9D5-14C0-09CA-2E305E84036D}"/>
              </a:ext>
            </a:extLst>
          </p:cNvPr>
          <p:cNvSpPr txBox="1"/>
          <p:nvPr/>
        </p:nvSpPr>
        <p:spPr>
          <a:xfrm>
            <a:off x="6561656" y="2708275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constantes em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são declaradas com a palavra-chave const. Seu valor não pode ser alterado após a atribuição inicial.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6E50F74-A7E3-9D76-D854-F0718F523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8DB8DC3-8990-13FF-B144-E319FC02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86" y="5000785"/>
            <a:ext cx="2162477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63171DA-8EC9-E471-B63F-FD98D303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29" y="5070348"/>
            <a:ext cx="3395871" cy="7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79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A2EFD-6253-B835-2E31-CE001397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5BCEF-9C24-B484-ECA1-2A5B95F1D9E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64E1FF-55B2-2C8B-4C63-9DB3A0DF9120}"/>
              </a:ext>
            </a:extLst>
          </p:cNvPr>
          <p:cNvSpPr txBox="1"/>
          <p:nvPr/>
        </p:nvSpPr>
        <p:spPr>
          <a:xfrm>
            <a:off x="676276" y="499157"/>
            <a:ext cx="10563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Calcular Média de Notas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2A5EA67-C892-2E06-F07D-0A604418E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C90BC66-EE9C-6231-7D84-F492A3B78587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calcule a média das notas dos alunos em uma turma. Caso a média seja maior ou igual a 7, o aluno é aprovado. Caso contrário, o aluno é reprovado. Utilize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iterar sobre as notas até que todas sejam processadas.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notas = [8, 7.5, 6, 9, 10];</a:t>
            </a:r>
          </a:p>
        </p:txBody>
      </p:sp>
    </p:spTree>
    <p:extLst>
      <p:ext uri="{BB962C8B-B14F-4D97-AF65-F5344CB8AC3E}">
        <p14:creationId xmlns:p14="http://schemas.microsoft.com/office/powerpoint/2010/main" val="14360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2A3D-490D-E4A7-72C7-4C5934AA4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C6F15FE-03EB-FC2E-2112-25F8D686019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CDF5E-9B14-DEDE-A257-E6BFAFB66681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Empréstimo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9A3F9A6-4362-235D-567A-78D4286A6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9BE00B1-8043-E689-47C4-48C1F7F2B977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Simule um empréstimo bancário. A cada mês, o saldo da dívida é reduzido com um pagamento fixo de R$500. O loop deve continuar até que a dívida seja quitada. Exiba o número de meses necessários para quitar a dívida.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divida = 3000;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pagamentoMensal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500;</a:t>
            </a:r>
          </a:p>
        </p:txBody>
      </p:sp>
    </p:spTree>
    <p:extLst>
      <p:ext uri="{BB962C8B-B14F-4D97-AF65-F5344CB8AC3E}">
        <p14:creationId xmlns:p14="http://schemas.microsoft.com/office/powerpoint/2010/main" val="4196311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DDE7E-5115-E717-4CA6-6A317E6C4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823448-95AD-BF41-9137-7CC7E886017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527244-B514-D2B3-C8F3-8B39E1C78938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número positivo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3EE0009-FA26-488F-E639-C3402FD30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B1A685-8A1A-B6CF-2920-195767FBC0B0}"/>
              </a:ext>
            </a:extLst>
          </p:cNvPr>
          <p:cNvSpPr txBox="1"/>
          <p:nvPr/>
        </p:nvSpPr>
        <p:spPr>
          <a:xfrm>
            <a:off x="536661" y="1893473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Cadastro de nome válido: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Um sistema de cadastro não pode aceitar nomes vazios. O programa deve continuar pedindo até que o usuário digite algum texto válido.</a:t>
            </a:r>
          </a:p>
        </p:txBody>
      </p:sp>
    </p:spTree>
    <p:extLst>
      <p:ext uri="{BB962C8B-B14F-4D97-AF65-F5344CB8AC3E}">
        <p14:creationId xmlns:p14="http://schemas.microsoft.com/office/powerpoint/2010/main" val="3213552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F6196-5758-35EE-4505-D2A20C37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6700738-3A2D-003B-99D0-7ABCE405FE5A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07732B-DD68-974A-79E4-5C8DE7AF73A0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8C47D8-5496-34E0-3270-E7F3C784A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610EAC2-454E-E8C4-298A-DB0EA8941ECD}"/>
              </a:ext>
            </a:extLst>
          </p:cNvPr>
          <p:cNvSpPr txBox="1"/>
          <p:nvPr/>
        </p:nvSpPr>
        <p:spPr>
          <a:xfrm>
            <a:off x="536661" y="1893473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2. Repetição de senha até confirmação correta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Problema: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Um sistema de segurança pede que o usuário digite uma senha e depois confirme.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Se as senhas forem diferentes, repete o processo.</a:t>
            </a:r>
          </a:p>
        </p:txBody>
      </p:sp>
    </p:spTree>
    <p:extLst>
      <p:ext uri="{BB962C8B-B14F-4D97-AF65-F5344CB8AC3E}">
        <p14:creationId xmlns:p14="http://schemas.microsoft.com/office/powerpoint/2010/main" val="1127367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1ADD3-09D8-32DD-6C4F-DDC716BE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3D3A14-7702-E0E7-68C8-68A66AE57242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F951837-A8AD-2959-1EAC-2194A68A49A1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227329-9156-7CB4-F392-BF20F9001E69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997917-51C2-3F33-E115-8331D3B47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F83C7F-160D-7119-F88E-D4AB02C30EE3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função é um bloco de código nomeado, reutilizável e isolado, que pode receber valores de entrada (parâmetros), executar uma operação, e eventualmente retornar um valor (retorno).</a:t>
            </a:r>
          </a:p>
        </p:txBody>
      </p:sp>
    </p:spTree>
    <p:extLst>
      <p:ext uri="{BB962C8B-B14F-4D97-AF65-F5344CB8AC3E}">
        <p14:creationId xmlns:p14="http://schemas.microsoft.com/office/powerpoint/2010/main" val="2818684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CC26E-D6DF-2305-07FA-3632C5FBC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6B1A02D-59FE-AB5D-4911-AAF6ED038B31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E2CE90-BBC9-A823-3560-0802AC70729C}"/>
              </a:ext>
            </a:extLst>
          </p:cNvPr>
          <p:cNvSpPr txBox="1"/>
          <p:nvPr/>
        </p:nvSpPr>
        <p:spPr>
          <a:xfrm>
            <a:off x="1718747" y="499157"/>
            <a:ext cx="95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 funções?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7BC5D8-F790-7591-A4CC-27B51C7CD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E5409C2-75C5-8AAD-FCBC-E9EAC4965B60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Organização</a:t>
            </a:r>
            <a:r>
              <a:rPr lang="pt-BR" sz="2800" dirty="0">
                <a:solidFill>
                  <a:schemeClr val="bg1"/>
                </a:solidFill>
              </a:rPr>
              <a:t>: separa tarefas em blocos de código reutilizáveis.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Reutilização</a:t>
            </a:r>
            <a:r>
              <a:rPr lang="pt-BR" sz="2800" dirty="0">
                <a:solidFill>
                  <a:schemeClr val="bg1"/>
                </a:solidFill>
              </a:rPr>
              <a:t>: evita repetição (DRY – </a:t>
            </a:r>
            <a:r>
              <a:rPr lang="pt-BR" sz="2800" i="1" dirty="0" err="1">
                <a:solidFill>
                  <a:schemeClr val="bg1"/>
                </a:solidFill>
              </a:rPr>
              <a:t>Don't</a:t>
            </a:r>
            <a:r>
              <a:rPr lang="pt-BR" sz="2800" i="1" dirty="0">
                <a:solidFill>
                  <a:schemeClr val="bg1"/>
                </a:solidFill>
              </a:rPr>
              <a:t> </a:t>
            </a:r>
            <a:r>
              <a:rPr lang="pt-BR" sz="2800" i="1" dirty="0" err="1">
                <a:solidFill>
                  <a:schemeClr val="bg1"/>
                </a:solidFill>
              </a:rPr>
              <a:t>Repeat</a:t>
            </a:r>
            <a:r>
              <a:rPr lang="pt-BR" sz="2800" i="1" dirty="0">
                <a:solidFill>
                  <a:schemeClr val="bg1"/>
                </a:solidFill>
              </a:rPr>
              <a:t> </a:t>
            </a:r>
            <a:r>
              <a:rPr lang="pt-BR" sz="2800" i="1" dirty="0" err="1">
                <a:solidFill>
                  <a:schemeClr val="bg1"/>
                </a:solidFill>
              </a:rPr>
              <a:t>Yourself</a:t>
            </a:r>
            <a:r>
              <a:rPr lang="pt-BR" sz="2800" dirty="0">
                <a:solidFill>
                  <a:schemeClr val="bg1"/>
                </a:solidFill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Leitura e manutenção</a:t>
            </a:r>
            <a:r>
              <a:rPr lang="pt-BR" sz="2800" dirty="0">
                <a:solidFill>
                  <a:schemeClr val="bg1"/>
                </a:solidFill>
              </a:rPr>
              <a:t>: melhora a legibilidade e facilita testes.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Modularização</a:t>
            </a:r>
            <a:r>
              <a:rPr lang="pt-BR" sz="2800" dirty="0">
                <a:solidFill>
                  <a:schemeClr val="bg1"/>
                </a:solidFill>
              </a:rPr>
              <a:t>: divide o código em partes menores e independentes.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60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6238-2B5E-61C9-C81B-155FBE3B4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DBE2D03-6AEC-248C-E895-6B5F124F86E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143D81-5DB6-30EF-E1B4-9AC5B5A8166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2C0C9B1-3FF0-49CF-D27F-266FFC77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6384184-5929-B09B-57D1-2660ACC7BBAB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nomes claros e verbos para indicar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ação:calcularMedia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verificarIdade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devem ter uma única responsabilidade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pequenas e reutilizáveis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Evite efeitos colaterais ocultos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alterar variáveis globais)</a:t>
            </a:r>
          </a:p>
        </p:txBody>
      </p:sp>
    </p:spTree>
    <p:extLst>
      <p:ext uri="{BB962C8B-B14F-4D97-AF65-F5344CB8AC3E}">
        <p14:creationId xmlns:p14="http://schemas.microsoft.com/office/powerpoint/2010/main" val="3175180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1FB0-0046-6E40-EC60-B2EA7BB4D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1F3ADBE-314D-EFE2-22D4-254F18457066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3C118A-315B-3CD2-E632-8A7A6DD8856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3FC1574-6B61-2481-71BC-E5CDA1C5B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9F2AD0B-0806-1B2C-D06D-DFECAADC6752}"/>
              </a:ext>
            </a:extLst>
          </p:cNvPr>
          <p:cNvSpPr txBox="1"/>
          <p:nvPr/>
        </p:nvSpPr>
        <p:spPr>
          <a:xfrm>
            <a:off x="975797" y="1733246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nome(parâmetros)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// corpo da função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resultado; // opcional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somar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b) {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return a + b;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044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80C1B-0B71-376C-7107-7D0EFFDF8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D104E94-5C34-76F8-1F2D-EBB150B5F49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914EE5-5FAD-288E-EED2-E272418166B7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Parâmetros de uma Função?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55E4FA-27BD-C67F-2644-EFC5024F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42DA42E-565F-B2C7-491D-E6201F4946D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Parâmetros são variáveis que a função usa para receber valores externos no momento em que ela é chamada. Esses valores são chamados de argumentos.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Imagine que a função é uma caixa de processamento de informações. Os parâmetros são como “portas de entrada” para os dados que serão manipulados dentro dessa caixa</a:t>
            </a:r>
          </a:p>
        </p:txBody>
      </p:sp>
    </p:spTree>
    <p:extLst>
      <p:ext uri="{BB962C8B-B14F-4D97-AF65-F5344CB8AC3E}">
        <p14:creationId xmlns:p14="http://schemas.microsoft.com/office/powerpoint/2010/main" val="1227187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4CFA8-B99A-57A6-CCA9-84B69A52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1DC26B5-1C06-3B0E-449B-8212F348783C}"/>
              </a:ext>
            </a:extLst>
          </p:cNvPr>
          <p:cNvSpPr/>
          <p:nvPr/>
        </p:nvSpPr>
        <p:spPr>
          <a:xfrm>
            <a:off x="0" y="81044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4D2B1D-B99A-FB93-BD47-310F26AE4F3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A4E42B-A30B-EAAE-0BFD-6DA08F660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FEEF342-7F73-81EA-AAD8-2D007B8C1712}"/>
              </a:ext>
            </a:extLst>
          </p:cNvPr>
          <p:cNvSpPr txBox="1"/>
          <p:nvPr/>
        </p:nvSpPr>
        <p:spPr>
          <a:xfrm>
            <a:off x="515536" y="1274652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somar(a,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somar(5, 10); // a = 5, b = 10 → retorna 15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apresentar(nome, idade)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console.log(`Olá, meu nome é ${nome} e tenho ${idade} anos.`);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apresentar("Lucas", 25);</a:t>
            </a:r>
          </a:p>
        </p:txBody>
      </p:sp>
    </p:spTree>
    <p:extLst>
      <p:ext uri="{BB962C8B-B14F-4D97-AF65-F5344CB8AC3E}">
        <p14:creationId xmlns:p14="http://schemas.microsoft.com/office/powerpoint/2010/main" val="379526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CE738-A7E1-50B6-D7D2-2793E8A9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CE476E-FEFE-8BD3-29BC-0FD1102B235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0534FF-6C9D-5F74-4152-997F1D1F64C6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4B5918-A025-B141-971C-D237A6E54A5A}"/>
              </a:ext>
            </a:extLst>
          </p:cNvPr>
          <p:cNvSpPr txBox="1"/>
          <p:nvPr/>
        </p:nvSpPr>
        <p:spPr>
          <a:xfrm>
            <a:off x="4549509" y="946796"/>
            <a:ext cx="657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Convenções(Boas Práticas)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2597C3-6406-848D-A63F-71B215762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3D175D-C75A-8437-4201-3AECD2C85F7B}"/>
              </a:ext>
            </a:extLst>
          </p:cNvPr>
          <p:cNvSpPr txBox="1"/>
          <p:nvPr/>
        </p:nvSpPr>
        <p:spPr>
          <a:xfrm>
            <a:off x="4625708" y="1778739"/>
            <a:ext cx="65721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 de programação são conjuntos de padrões e diretrizes que ajudam os desenvolvedores a escrever código de qualidade, legível e fácil de manter.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Adotar boas práticas no início de um projeto pode evitar muitos problemas no futuro, especialmente quando o código precisa ser alterado ou trabalhado em equipe.</a:t>
            </a:r>
          </a:p>
        </p:txBody>
      </p:sp>
    </p:spTree>
    <p:extLst>
      <p:ext uri="{BB962C8B-B14F-4D97-AF65-F5344CB8AC3E}">
        <p14:creationId xmlns:p14="http://schemas.microsoft.com/office/powerpoint/2010/main" val="3479431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A85D7-157E-6632-53C0-898ECEB2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58C51EF-0BB9-9826-5C57-07A1CA452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363FEF-E6F4-8C04-FD29-FDA06F3E377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B37C8D4-D7EC-BEE9-A42D-29FBC62DD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654920-191E-9633-9358-A95F9DE14783}"/>
              </a:ext>
            </a:extLst>
          </p:cNvPr>
          <p:cNvSpPr txBox="1"/>
          <p:nvPr/>
        </p:nvSpPr>
        <p:spPr>
          <a:xfrm>
            <a:off x="796194" y="1617039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Você pode definir valores padrão para os parâmetros: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cumprimentar(nome = "visitante") {  console.log("Olá, " + nome);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cumprimentar(); // Olá, visitante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cumprimentar("Carla");   // Olá, Carla</a:t>
            </a:r>
          </a:p>
        </p:txBody>
      </p:sp>
    </p:spTree>
    <p:extLst>
      <p:ext uri="{BB962C8B-B14F-4D97-AF65-F5344CB8AC3E}">
        <p14:creationId xmlns:p14="http://schemas.microsoft.com/office/powerpoint/2010/main" val="2095751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CAB98-F3F8-161E-49B1-F1C318216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CD9B3E-EF4E-9386-2D98-3C69578AD391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957932-A657-5D4B-778E-368924EE34EF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FE61DEE-D247-ED6A-732A-EABC2969E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8495209-AF15-608E-7D82-FD3905487F67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Os </a:t>
            </a:r>
            <a:r>
              <a:rPr lang="pt-BR" sz="2800" b="1" dirty="0">
                <a:solidFill>
                  <a:schemeClr val="bg1"/>
                </a:solidFill>
              </a:rPr>
              <a:t>parâmetros</a:t>
            </a:r>
            <a:r>
              <a:rPr lang="pt-BR" sz="2800" dirty="0">
                <a:solidFill>
                  <a:schemeClr val="bg1"/>
                </a:solidFill>
              </a:rPr>
              <a:t> funcionam como </a:t>
            </a:r>
            <a:r>
              <a:rPr lang="pt-BR" sz="2800" b="1" dirty="0">
                <a:solidFill>
                  <a:schemeClr val="bg1"/>
                </a:solidFill>
              </a:rPr>
              <a:t>“lugares reservados”</a:t>
            </a:r>
            <a:r>
              <a:rPr lang="pt-BR" sz="2800" dirty="0">
                <a:solidFill>
                  <a:schemeClr val="bg1"/>
                </a:solidFill>
              </a:rPr>
              <a:t> dentro da função.</a:t>
            </a:r>
          </a:p>
          <a:p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Quando a função é chamada, </a:t>
            </a:r>
            <a:r>
              <a:rPr lang="pt-BR" sz="2800" b="1" dirty="0">
                <a:solidFill>
                  <a:schemeClr val="bg1"/>
                </a:solidFill>
              </a:rPr>
              <a:t>os valores reais (argumentos)</a:t>
            </a:r>
            <a:r>
              <a:rPr lang="pt-BR" sz="2800" dirty="0">
                <a:solidFill>
                  <a:schemeClr val="bg1"/>
                </a:solidFill>
              </a:rPr>
              <a:t> preenchem esses lugares e são usados dentro do bloco de código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50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5C77-4E08-881E-ED50-D09A0095D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9A90134-9725-B6E7-18B1-4E78441A4A8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10D32CC-5E65-4EDC-6B65-906284B29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10F2E2-192E-565A-C99E-71FFDF6F9FF2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acontece se eu chamar uma função com menos ou mais argumentos do que os parâmetros definidos?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teste(a,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console.log(a, b);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teste(1);        // 1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teste(1, 2, 3);  // 1 2 → o terceiro é ignorado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31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DE95E-F871-2BDF-0E26-D514E710F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95512FF-59CD-9DC2-8AC1-DF50E0A26BB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F2252D-7255-1CF0-3873-1F2A02EBC2E7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Tipos de Funções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7F347CA-32E7-B4EB-4EAE-C514CD3A36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77D82A-8368-4243-9314-BC66B9296ECE}"/>
              </a:ext>
            </a:extLst>
          </p:cNvPr>
          <p:cNvSpPr txBox="1"/>
          <p:nvPr/>
        </p:nvSpPr>
        <p:spPr>
          <a:xfrm>
            <a:off x="676276" y="1774371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Função Declarada: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nomeada declarada como palavra-chave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Ela é “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hoisted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”, ou seja, pode ser chamada antes da linha onde foi definida.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saudacao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"Olá!";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saudacao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 // Saída: Olá!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871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5B2A5-9685-6FEC-8BD4-33CF2CE2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42F80AF-859D-72CF-7CDD-AC887FE37AA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37061A5-33AF-1DC6-6D6E-40EC07E132BB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	Função Anônima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5133CBD-3F4F-B479-CA02-4688F27C4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A847624-4165-6BE5-208B-E26C668DE1B5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sem nome atribuída a uma variável. Não é "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hoisted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", ou seja, só pode ser usada após a sua criação.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soma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console.log(soma(5, 3)); // Saída: 8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33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168C3-DAF9-4DDE-AB44-610CFD246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1E996EE-0969-2469-53A5-F7E803B0CBA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DFE8586-CAFD-E4DA-01C0-A7BC1934BB7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– Arrow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80907-A87D-5B1C-9F71-8C0F5D7BA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5679CE-850B-0DDF-1836-9C5082532B8E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forma mais concisa de escrever funções.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Herda do contexto em que foi criada.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dobro = (x) =&gt; x * 2;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console.log(dobro(4)); // Saída: 8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Ideal para funções curtas</a:t>
            </a:r>
          </a:p>
        </p:txBody>
      </p:sp>
    </p:spTree>
    <p:extLst>
      <p:ext uri="{BB962C8B-B14F-4D97-AF65-F5344CB8AC3E}">
        <p14:creationId xmlns:p14="http://schemas.microsoft.com/office/powerpoint/2010/main" val="1868522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209D-3D3F-D15B-9B07-2AAE45C7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1AAE8A8-6AC3-08F1-5E85-F55C75B260C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C2A0D1-A7D0-0BDC-2670-F0CFA3648AA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– Função de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8D9E227-AD33-8AC5-9813-C61D04853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548698F-9C2E-25BB-C904-6F749977DDDF}"/>
              </a:ext>
            </a:extLst>
          </p:cNvPr>
          <p:cNvSpPr txBox="1"/>
          <p:nvPr/>
        </p:nvSpPr>
        <p:spPr>
          <a:xfrm>
            <a:off x="824903" y="1083932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passada como argumento para outra função, e que será chamada posteriormente (por exemplo, após um evento ou final de um processo).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mostrarResultado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(valor)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console.log("Resultado:", valor);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calcularSoma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resultado =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(resultado); // chama a função passada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calcularSoma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(5, 7,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mostrarResultado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 // Resultado: 12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356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2E481-9C07-2B87-B409-4B56D74B6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C8AEEFD-7F13-8AC7-F46F-50029A49BFA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F92EDD-0554-1C02-4B99-1A85D209F61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D3A80A2-5C2C-7287-2A8B-A6108C00D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BF7D97E-98EE-510B-BF1C-B51666A0D946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1: Calcular Conta do Restaurante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João saiu para jantar e precisa calcular quanto pagará por uma refeição com gorjeta de 10%.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Escreva uma função que receba o valor da refeição e retorne o valor total com uma gorjeta fixa de 10%.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3470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F6A1-3DBA-2BA8-F4A6-EBC7D4BF9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117FE45-5C02-5E10-7BA4-B82188D2BC9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264D0AA-F795-FD40-FA18-D34F324D6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3AFD28-C859-9DD8-C2C3-35E7E6918304}"/>
              </a:ext>
            </a:extLst>
          </p:cNvPr>
          <p:cNvSpPr txBox="1"/>
          <p:nvPr/>
        </p:nvSpPr>
        <p:spPr>
          <a:xfrm>
            <a:off x="489857" y="685800"/>
            <a:ext cx="1045083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2: Conversor de Temperatura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Carla está planejando viajar para os Estados Unidos e precisa converter temperaturas de Celsius para Fahrenheit.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converta graus Celsius em Fahrenheit utilizando a fórmula: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Fahrenheit=Celsius×95+32Fahrenheit = Celsius \times \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frac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{9}{5} + 32Fahrenheit=Celsius×59​+32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390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24EDF-A420-B3B9-AFEE-703F9946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237E35E-27F9-139E-A445-D10DB90F7FF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F7F68D-70BC-5F71-4238-A8ADE1F97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869F271-0704-110D-B906-E20D4E9F993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3: Divisão da Conta entre Amigos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Lucas foi com amigos em um bar e precisa dividir igualmente a conta total.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receba o valor total da conta e o número de amigos e retorne quanto cada um precisa pagar.</a:t>
            </a:r>
          </a:p>
        </p:txBody>
      </p:sp>
    </p:spTree>
    <p:extLst>
      <p:ext uri="{BB962C8B-B14F-4D97-AF65-F5344CB8AC3E}">
        <p14:creationId xmlns:p14="http://schemas.microsoft.com/office/powerpoint/2010/main" val="182496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D7D76-70AB-D0B3-AD48-6C4AE694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BF6BC33-C073-7067-FC30-F7E12506663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B8FB10-63A6-9D1A-5450-E87CE4B62B5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04FA7F7-7638-B317-D264-A900BC357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5455D43-EEEC-32F9-AA85-BED2B9752667}"/>
              </a:ext>
            </a:extLst>
          </p:cNvPr>
          <p:cNvSpPr txBox="1"/>
          <p:nvPr/>
        </p:nvSpPr>
        <p:spPr>
          <a:xfrm>
            <a:off x="676276" y="1790700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Legibilidade: O código será compreensível para outras pessoas, facilitando a manutenção e a colaboração.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Facilidade de Depuração: Erros são mais fáceis de identificar e corrigir quando o código segue convenções claras.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Desempenho: Boas práticas não só melhoram a legibilidade, mas podem otimizar o desempenho de algumas operações.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90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8E12-46D8-2F52-3BDF-CB5B4484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3856F96-C994-E48A-199F-2067FE98BEB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6671EB9-208C-D95D-5FDD-1FED3A5F8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1130FB7-2A48-569D-1C4A-35AA964AA99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4: Consumo Médio de Combustível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Ana quer descobrir o consumo médio do seu carro após viajar.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Faça uma função que receba a distância percorrida (em km) e o total de litros consumidos, retornando a média de consumo em km/l.</a:t>
            </a:r>
          </a:p>
        </p:txBody>
      </p:sp>
    </p:spTree>
    <p:extLst>
      <p:ext uri="{BB962C8B-B14F-4D97-AF65-F5344CB8AC3E}">
        <p14:creationId xmlns:p14="http://schemas.microsoft.com/office/powerpoint/2010/main" val="1093895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4EAAD-E965-3BD0-C1B4-95A84E4C1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1339C72-865F-AC25-2BD6-33DFF7B374B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2384A50-7C51-F99D-8221-54CC220DA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A39202F-EA46-E264-36CE-63DB1C902DB3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5: Verificar Horário Comercial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Uma loja online quer exibir uma mensagem diferente se o horário atual for comercial (entre 8h e 18h).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receba o horário atual (apenas a hora em formato inteiro) e retorne uma mensagem dizendo se a loja está aberta ou fechada.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550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AA033-8BED-24B0-8F47-CDB8809E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B68C731-42F1-200A-171A-8DA0BFA02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D40835C-CD0E-E60B-6074-B9BE9DB44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883D8B0-EC11-FCA2-9560-9250223E40A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6: Alarme Inteligente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Pedro precisa configurar o seu despertador para acordar exatamente 8 horas após ir dormir.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Desenvolva uma função que receba o horário que Pedro vai dormir (em formato 24h inteiro) e retorne o horário exato que ele deverá acordar.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Dica: Considere o ciclo de 24 horas.</a:t>
            </a:r>
          </a:p>
        </p:txBody>
      </p:sp>
    </p:spTree>
    <p:extLst>
      <p:ext uri="{BB962C8B-B14F-4D97-AF65-F5344CB8AC3E}">
        <p14:creationId xmlns:p14="http://schemas.microsoft.com/office/powerpoint/2010/main" val="6497269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69715-4B28-741C-0F7B-1E842B555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F4141CA-4045-D493-E934-3BCD189E8C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9AA5770-7A74-B710-42C3-60DAC37BB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D50471-0BD1-A7EB-C1E7-FB52D6EC1743}"/>
              </a:ext>
            </a:extLst>
          </p:cNvPr>
          <p:cNvSpPr txBox="1"/>
          <p:nvPr/>
        </p:nvSpPr>
        <p:spPr>
          <a:xfrm>
            <a:off x="515536" y="733246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8: Calculadora de IMC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Uma academia precisa fornecer aos seus alunos o Índice de Massa Corporal (IMC).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Faça uma função que receba o peso em quilogramas e altura em metros, retornando o IMC calculado: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IMC=pesoaltura2IMC = \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frac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{peso}{altura^2}IMC=altura2peso​</a:t>
            </a:r>
          </a:p>
        </p:txBody>
      </p:sp>
    </p:spTree>
    <p:extLst>
      <p:ext uri="{BB962C8B-B14F-4D97-AF65-F5344CB8AC3E}">
        <p14:creationId xmlns:p14="http://schemas.microsoft.com/office/powerpoint/2010/main" val="40354707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84CD-3666-1FBB-0A3D-44C7312C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3325408-508C-FE94-6B55-02B27E2885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D24690-8053-DB6F-9100-9A31F979859E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10E1FD-F4DB-D5E1-1EA5-32AD931144DA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 –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Model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262CFB-7CE8-9EA8-1CA3-C574F1822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650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A0D9-A90D-2B1E-E36B-6F59013AF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6DC737D-00FD-9C98-E923-DE87F4738C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2525AC-19A5-A5B3-92BE-7176274524C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é o DOM?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0320233-89D5-88EA-4E27-A3C9E049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04CCC76-3406-7D6D-E4F9-92E6BE83BDA3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DOM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Model) é uma interface de programação que permite representar e manipular documentos HTML de forma dinâmica.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você carrega uma página web, o navegador cria uma árvore de objetos que representa a estrutura do documento. Cada parte do documento, como elementos, atributos e textos, se torna um objeto que pode ser acessado e manipulado por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30710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707B5-42AC-B930-87A8-CE0E3E3C9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9614569-61E2-B67C-759C-0D3F18D75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CBC247-0190-51BA-3AFC-E170AD00D40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Características do DOM: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C849556-29C7-76F6-E6F6-3E1458408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1587538-F004-224B-43FE-3E539E24324D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DOM representa a página web como uma árvore, onde cada nó é um elemento HTML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&lt;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&gt;, &lt;p&gt;, etc.).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DOM permite a manipulação dinâmica da página após o carregamento, como adicionar, remover ou modificar elementos.</a:t>
            </a:r>
          </a:p>
        </p:txBody>
      </p:sp>
    </p:spTree>
    <p:extLst>
      <p:ext uri="{BB962C8B-B14F-4D97-AF65-F5344CB8AC3E}">
        <p14:creationId xmlns:p14="http://schemas.microsoft.com/office/powerpoint/2010/main" val="36921543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B4D30-1CEC-E22D-A783-83064EA9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1A4647F-C7BB-ED32-C0CE-F5AFD7D081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434E08-363A-C52C-A0C6-818234D142F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91F1E1-D89F-37A0-D92C-ADE7D0572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09E6E40-78F5-9204-C904-B48E482A9B0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manipular um elemento no DOM, primeiro precisamos selecioná-lo.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oferece várias maneiras de selecionar elementos dentro do documento.</a:t>
            </a:r>
          </a:p>
        </p:txBody>
      </p:sp>
    </p:spTree>
    <p:extLst>
      <p:ext uri="{BB962C8B-B14F-4D97-AF65-F5344CB8AC3E}">
        <p14:creationId xmlns:p14="http://schemas.microsoft.com/office/powerpoint/2010/main" val="11940501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1A706-22C6-FB37-6738-EFD393BAA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500D5DA-915D-BD5A-0B3F-5ABE452EDC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5D4425-9D95-8221-7BF7-5835E26CEE7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D1E6E02-8F68-52F3-FDFC-1A2141596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66CC00-F494-0950-5602-AEC2E2E7D23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getElementById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Seleciona um único elemento com base no seu ID.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ID é único dentro do documento, o que significa que essa função retorna um único elemento.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elemento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document.getElementById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('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meuId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');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145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EF4E1-E89C-7213-92A2-DC86544AD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2AA7B9-CDBE-B503-99D6-6655300E33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1A3D2C-1E59-82B5-CF6A-31D0AD7F25B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E329B14-093A-C16C-2556-80EC87BD6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884CB8E-54DF-8B05-19AC-09164882AB64}"/>
              </a:ext>
            </a:extLst>
          </p:cNvPr>
          <p:cNvSpPr txBox="1"/>
          <p:nvPr/>
        </p:nvSpPr>
        <p:spPr>
          <a:xfrm>
            <a:off x="676174" y="1803057"/>
            <a:ext cx="1026442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getElementsByClassName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Seleciona todos os elementos que possuem uma classe específica.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Retorna uma 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coleção de elementos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HTMLCollection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), mesmo que haja apenas um elemento com aquela classe.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200" dirty="0">
              <a:solidFill>
                <a:schemeClr val="bg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let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elementos =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document.getElementsByClassName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('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minhaClasse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');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366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CE33-9CFF-0408-2BC9-DD7436264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13441F-F7BD-E568-46C5-0C88E469D44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8944B0-4539-4424-F644-708C0625325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ED087C-ABFB-4471-EF8A-1812D30B8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B6615DD-AB55-2C50-CFB0-B62441F2DAAD}"/>
              </a:ext>
            </a:extLst>
          </p:cNvPr>
          <p:cNvSpPr txBox="1"/>
          <p:nvPr/>
        </p:nvSpPr>
        <p:spPr>
          <a:xfrm>
            <a:off x="676276" y="1790700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Escalabilidade: Código bem estruturado facilita a adição de novas funcionalidades sem comprometer a base existente.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256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B7D6-E701-2AB2-2C3A-916C9191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E08635-0B91-4A0A-E6B6-E3AC04F898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B2D1714-84B9-CA24-1379-3325002EB92B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08091DF-B10D-FAE1-84C9-319CC6772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89DF1FD-B643-F25C-6E01-220206BC2322}"/>
              </a:ext>
            </a:extLst>
          </p:cNvPr>
          <p:cNvSpPr txBox="1"/>
          <p:nvPr/>
        </p:nvSpPr>
        <p:spPr>
          <a:xfrm>
            <a:off x="580769" y="1579919"/>
            <a:ext cx="109480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getElementsByTagName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Seleciona todos os elementos de uma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específica.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Retorna uma coleção de elementos.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elementos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document.getElementsByTagName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('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');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1588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173F9-410F-CCCE-DEC7-2115E164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C7DD99-2FA6-83C0-8AA0-F405F84E88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2D31323-A8CA-0315-BD6F-35A357ABB89A}"/>
              </a:ext>
            </a:extLst>
          </p:cNvPr>
          <p:cNvSpPr txBox="1"/>
          <p:nvPr/>
        </p:nvSpPr>
        <p:spPr>
          <a:xfrm>
            <a:off x="1656963" y="59218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Manipulação de Conteúdo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C093198-3FC9-D6E2-787B-B651BB44C2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2BA6E49-6134-C786-932E-B5269DAB3D90}"/>
              </a:ext>
            </a:extLst>
          </p:cNvPr>
          <p:cNvSpPr txBox="1"/>
          <p:nvPr/>
        </p:nvSpPr>
        <p:spPr>
          <a:xfrm>
            <a:off x="676174" y="1803057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das funcionalidades principais do DOM é a capacidade de alterar o conteúdo de elementos HTML.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Isso é feito por meio de propriedades como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textContent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innerHTML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8514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79916-2585-8A8C-8EC0-DAB59FB88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CA29D72-C832-3A8A-58CE-E8DD73E4C4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250628E-BB98-1404-5969-0802DB63EFC4}"/>
              </a:ext>
            </a:extLst>
          </p:cNvPr>
          <p:cNvSpPr txBox="1"/>
          <p:nvPr/>
        </p:nvSpPr>
        <p:spPr>
          <a:xfrm>
            <a:off x="1656963" y="59218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Manipulação de Conteúdo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5554B22-5010-CD16-A11E-021C5637A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828124D-6CF7-B897-B69D-E36D7E9CA7AB}"/>
              </a:ext>
            </a:extLst>
          </p:cNvPr>
          <p:cNvSpPr txBox="1"/>
          <p:nvPr/>
        </p:nvSpPr>
        <p:spPr>
          <a:xfrm>
            <a:off x="676174" y="1803057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textContent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Modifica ou retorna o texto simples de um elemento, sem HTML.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innerHTML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Modifica ou retorna o conteúdo HTML de um elemento, permitindo a inserção de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HTML.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029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EBBC3-DB96-537F-5A8D-9D657ACAB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88A3F8-8B1E-83A1-3943-FEE1BEA400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4ED001-B9A5-EA11-A9FF-D25502289C9B}"/>
              </a:ext>
            </a:extLst>
          </p:cNvPr>
          <p:cNvSpPr txBox="1"/>
          <p:nvPr/>
        </p:nvSpPr>
        <p:spPr>
          <a:xfrm>
            <a:off x="1100909" y="296092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E4840B-C213-C492-2469-D0F6D3CB6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105FE6-DC62-563F-AF8B-1958B8785B08}"/>
              </a:ext>
            </a:extLst>
          </p:cNvPr>
          <p:cNvSpPr txBox="1"/>
          <p:nvPr/>
        </p:nvSpPr>
        <p:spPr>
          <a:xfrm>
            <a:off x="515536" y="1176958"/>
            <a:ext cx="10264420" cy="586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1: Alterar o Título de uma Página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Você está desenvolvendo um blog e precisa permitir que o título da postagem seja alterado dinamicamente.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4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alterar o título da postagem.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título de postagem.</a:t>
            </a:r>
            <a:b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4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>
              <a:buNone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2.Crie um botão que, quando clicado, altere o título da postagem para "Novo Título da Postagem".</a:t>
            </a: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8549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4EB34-FC93-1513-B738-12B3CD374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21261A-FAE6-7120-6188-D405980FA8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BD8909C-E2B4-C3FA-3C05-A24327FCB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70E2364-94F8-1AC5-E2BD-76C55CAC058E}"/>
              </a:ext>
            </a:extLst>
          </p:cNvPr>
          <p:cNvSpPr txBox="1"/>
          <p:nvPr/>
        </p:nvSpPr>
        <p:spPr>
          <a:xfrm>
            <a:off x="420130" y="499158"/>
            <a:ext cx="10520566" cy="6545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2. Exercício 2: Exibir um Texto de Boas-Vindas Personalizado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uma aplicação de login, você deseja exibir uma mensagem personalizada para o usuário com seu nome.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4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exibir uma mensagem de boas-vindas com o nome do usuário.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campo de entrada onde o usuário possa digitar seu nome.</a:t>
            </a:r>
            <a:b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4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botão que, quando clicado, exiba uma mensagem de boas-vindas com o nome digitado.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3892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516D9-CA97-1FA3-3C73-2FAC14F7E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15FB0FD-5F77-4CBA-4F4E-49510962E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B8246B3-A0AC-B9E5-003B-74C265FC9F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890A21-795D-EDBB-615C-AF3AC27B4604}"/>
              </a:ext>
            </a:extLst>
          </p:cNvPr>
          <p:cNvSpPr txBox="1"/>
          <p:nvPr/>
        </p:nvSpPr>
        <p:spPr>
          <a:xfrm>
            <a:off x="383059" y="691978"/>
            <a:ext cx="10557637" cy="549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3: Atualizar o Preço de um Produto</a:t>
            </a:r>
            <a:endParaRPr lang="pt-BR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uma loja online, você deseja atualizar o preço de um produto quando o usuário selecionar uma nova opção de cor.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atualizar o preço do produto com base na seleção do usuário.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uma lista de seleção com diferentes cores de um produto.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Cada cor deve ter um preço diferente.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Quando o usuário selecionar uma cor, o preço deve ser atualizado.</a:t>
            </a: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33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AAAF2-1A5E-79FE-4BAF-71DA332AC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19B5FC-1C00-3EE9-6E4F-9FABEECC3F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A401BCB-9909-DD7E-6D66-9AE0BF39A9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5D7D7FD-4046-DF86-4EA4-7F391E24D638}"/>
              </a:ext>
            </a:extLst>
          </p:cNvPr>
          <p:cNvSpPr txBox="1"/>
          <p:nvPr/>
        </p:nvSpPr>
        <p:spPr>
          <a:xfrm>
            <a:off x="243790" y="435729"/>
            <a:ext cx="10264420" cy="6422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4: Exibir a Quantidade de Itens no Carrinho</a:t>
            </a:r>
            <a:endParaRPr lang="pt-BR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 site de e-commerce, você deseja mostrar a quantidade de itens no carrinho do usuário, que pode ser alterada conforme o usuário adiciona ou remove itens.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exibir a quantidade de itens no carrinho.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botão para adicionar um item ao carrinho.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uma área que exibe a quantidade de itens no carrinho.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Sempre que o botão for clicado, a quantidade de itens deve ser atualizada.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923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9F387-9878-AD4A-46B8-FC67D71D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90D79DD-C18B-633A-F497-CF6C272B81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9A39AA-75BE-C227-738C-AEE017133A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38C690-29B0-F0D0-7211-C8068777BE59}"/>
              </a:ext>
            </a:extLst>
          </p:cNvPr>
          <p:cNvSpPr txBox="1"/>
          <p:nvPr/>
        </p:nvSpPr>
        <p:spPr>
          <a:xfrm>
            <a:off x="676276" y="1790700"/>
            <a:ext cx="10264420" cy="2790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5: Inserir uma frase com HTML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uma página, você deseja permitir que um texto seja inserido com HTML dinâmico (o usuário digitar o texto no input e aparecer abaixo).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pt-BR" sz="2800" dirty="0"/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3209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98F19-855B-B8B6-0BC0-C7E66B7F7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E93939D-AC6A-0CA7-6D20-9A16BD4AD1E6}"/>
              </a:ext>
            </a:extLst>
          </p:cNvPr>
          <p:cNvSpPr/>
          <p:nvPr/>
        </p:nvSpPr>
        <p:spPr>
          <a:xfrm>
            <a:off x="-111211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FD089A9-9576-0720-5D12-7C38BAB12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FF8A7F7-6B13-14F7-F8D9-2AD15FC02B3B}"/>
              </a:ext>
            </a:extLst>
          </p:cNvPr>
          <p:cNvSpPr txBox="1"/>
          <p:nvPr/>
        </p:nvSpPr>
        <p:spPr>
          <a:xfrm>
            <a:off x="293216" y="690948"/>
            <a:ext cx="10264420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6: Criar uma Lista de Links Dinâmica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 Usar </a:t>
            </a:r>
            <a:r>
              <a:rPr lang="pt-BR" sz="240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innerHTML</a:t>
            </a: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criar dinamicamente uma lista de links.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 Crie uma área vazia onde serão inseridos links.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Ao clicar no botão, insira os links na área.</a:t>
            </a:r>
          </a:p>
          <a:p>
            <a:pPr marL="342900" indent="-342900" rtl="0"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google.com </a:t>
            </a:r>
          </a:p>
          <a:p>
            <a:pPr marL="342900" indent="-342900" rtl="0"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github.com  </a:t>
            </a:r>
          </a:p>
          <a:p>
            <a:pPr marL="342900" indent="-342900" rtl="0"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stackoverflow.com. 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br>
              <a:rPr lang="pt-BR" sz="2800" dirty="0"/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6192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37B91-0A8E-6EDD-C3BE-7FFD79578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3ED19F9-7BE2-5CB0-4A14-1D6DFE884A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4D0B9C-EB67-DA96-0228-24600CC061C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B13DBA7-014E-D7FA-899D-385CCAE49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DA268F8-5EC1-4704-D412-F8B393A0FED5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1: Alterar a Cor de Fundo de um Elemento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a cor de fundo de um elemento ao clicar em um botão.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Crie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um id.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2- Crie um botão que, quando clicado, muda a cor de fundo do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401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614A-B0D6-4C8A-172E-7B7CE2ED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274D1A-76B4-8498-1035-E7FF4FB8D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24AD80-7E8E-D69A-E6D6-5BBC8CDFCD59}"/>
              </a:ext>
            </a:extLst>
          </p:cNvPr>
          <p:cNvSpPr txBox="1"/>
          <p:nvPr/>
        </p:nvSpPr>
        <p:spPr>
          <a:xfrm>
            <a:off x="1680647" y="249201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273379-ECC0-ED4B-FCEB-5C9A8AF31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BAE4C3-29F1-C790-4E80-022E3845B5FE}"/>
              </a:ext>
            </a:extLst>
          </p:cNvPr>
          <p:cNvSpPr txBox="1"/>
          <p:nvPr/>
        </p:nvSpPr>
        <p:spPr>
          <a:xfrm>
            <a:off x="138887" y="1171575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 Case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convenção de nomenclatura onde a primeira palavra começa com letra minúscula, e as subsequentes começam com letras maiúsculas, sem espaços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É o estilo mais comum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é o recomendado para a maioria das variáveis e funções, de acordo com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ECMAScript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(é um padrão de linguagens de programação que inclui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JScript 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E27486-9DCC-ADDD-D8E3-30945A3E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876" y="5686425"/>
            <a:ext cx="3381847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58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CDD1D-B8C3-0FEE-0232-27604214D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809106C-ACA4-123C-3322-2B95D54A8F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518B97-9F11-13AB-C390-7EB90374466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72BA186-5017-316B-9D79-336ABE396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2E30496-0305-0306-05D9-BC387DC189BB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2: Alterar o Tamanho da Fonte de um Texto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o tamanho da fonte de um texto ao clicar em um botão.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Crie um p com um texto inicial.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Crie um botão que, quando clicado, altera o tamanho da fonte do p.</a:t>
            </a:r>
          </a:p>
        </p:txBody>
      </p:sp>
    </p:spTree>
    <p:extLst>
      <p:ext uri="{BB962C8B-B14F-4D97-AF65-F5344CB8AC3E}">
        <p14:creationId xmlns:p14="http://schemas.microsoft.com/office/powerpoint/2010/main" val="31876281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961F5-5DA1-DB34-6309-49BCBCFCD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F0B3EAD-375B-54B0-A0A3-3749589FBF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BCA0DE-C065-BC6C-4B8E-5D18FD104F0F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B2EFB42-8434-D535-114C-9F0D2F46D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88D3EB-6652-908E-D32B-C2DFA961082F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3: Alterar o Estilo de uma Borda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o estilo da borda de um elemento ao clicar em um botão.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Crie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um id e uma borda.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Crie um botão que, quando clicado, altera o estilo da borda (por exemplo, de linha sólida para pontilhada).</a:t>
            </a:r>
          </a:p>
        </p:txBody>
      </p:sp>
    </p:spTree>
    <p:extLst>
      <p:ext uri="{BB962C8B-B14F-4D97-AF65-F5344CB8AC3E}">
        <p14:creationId xmlns:p14="http://schemas.microsoft.com/office/powerpoint/2010/main" val="32823725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A6B25-F88E-6CC4-FE70-1170E6574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284CF96-0CE7-591B-43C0-CFD5E450D3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E53687-41FD-F8B5-38CC-E6B6756C62F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72EE97D-04AC-2AC7-71AD-99D8C49C0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49B663-AAA6-CCC2-0C48-C387C541A6F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4: Alterar a Opacidade de um Elemento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a opacidade de um elemento ao clicar em um botão.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um id e um fundo.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Crie um botão que, ao ser clicado, altera a opacidade do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fazendo ele ficar mais transparente.</a:t>
            </a:r>
          </a:p>
        </p:txBody>
      </p:sp>
    </p:spTree>
    <p:extLst>
      <p:ext uri="{BB962C8B-B14F-4D97-AF65-F5344CB8AC3E}">
        <p14:creationId xmlns:p14="http://schemas.microsoft.com/office/powerpoint/2010/main" val="41684765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D7EEA-8B9C-2EF4-3203-1382F08DD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2882CF3-9006-1298-3C47-80BC0AC0F9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071CE72-4D46-CF7A-383F-DE28F414B4B1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30288B-6514-2C3B-AAED-7956A8A92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4668968-A927-7C9E-1A1B-A498AB8019D0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Exercício 5: Alternar entre Modo Claro e Modo Escuro</a:t>
            </a:r>
          </a:p>
          <a:p>
            <a:pPr>
              <a:buNone/>
            </a:pPr>
            <a:endParaRPr lang="pt-BR" sz="28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Objetivo:</a:t>
            </a:r>
            <a:r>
              <a:rPr lang="pt-BR" sz="2800" dirty="0">
                <a:solidFill>
                  <a:schemeClr val="bg1"/>
                </a:solidFill>
              </a:rPr>
              <a:t> Alternar entre o modo claro e o modo escuro de um site ao clicar em um botão.</a:t>
            </a:r>
          </a:p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Instruções: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</a:rPr>
              <a:t>Crie um botão que, quando clicado, alterna a cor de fundo da página e a cor do texto entre o modo claro e escuro.</a:t>
            </a:r>
          </a:p>
          <a:p>
            <a:pPr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</a:rPr>
              <a:t>O modo claro terá um fundo branco e texto preto, e o modo escuro terá um fundo preto e texto branco.</a:t>
            </a:r>
          </a:p>
        </p:txBody>
      </p:sp>
    </p:spTree>
    <p:extLst>
      <p:ext uri="{BB962C8B-B14F-4D97-AF65-F5344CB8AC3E}">
        <p14:creationId xmlns:p14="http://schemas.microsoft.com/office/powerpoint/2010/main" val="2541803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F0B4A-23E8-CF3F-73F1-865F3D034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DA02E58-FBC3-F202-531E-645683166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88B10CB-597B-FF53-4000-D6080086F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52E937-CCC4-2789-5575-478ACB5BFC90}"/>
              </a:ext>
            </a:extLst>
          </p:cNvPr>
          <p:cNvSpPr txBox="1"/>
          <p:nvPr/>
        </p:nvSpPr>
        <p:spPr>
          <a:xfrm>
            <a:off x="676276" y="1790700"/>
            <a:ext cx="1026442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Alterar a Cor de Fundo de um </a:t>
            </a:r>
            <a:r>
              <a:rPr lang="pt-BR" sz="24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ElementoObjetivo</a:t>
            </a: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: Alterar a cor de fundo de um </a:t>
            </a:r>
            <a:r>
              <a:rPr lang="pt-BR" sz="24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div</a:t>
            </a: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ao clicar em um botão. O estilo não será </a:t>
            </a:r>
            <a:r>
              <a:rPr lang="pt-BR" sz="24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inline</a:t>
            </a: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, mas sim definido dentro da </a:t>
            </a:r>
            <a:r>
              <a:rPr lang="pt-BR" sz="24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tag</a:t>
            </a: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&lt;</a:t>
            </a:r>
            <a:r>
              <a:rPr lang="pt-BR" sz="24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style</a:t>
            </a: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&gt;.</a:t>
            </a:r>
            <a:br>
              <a:rPr lang="pt-BR" sz="2800" dirty="0"/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7799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733A1-9121-C923-183A-3FBDE89D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139736C-C429-4BE4-C16F-E21E98FCE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251D4B-6A7B-5947-AE92-DC32854DE43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2CF0CE-0385-86FC-CCCA-3AD779F9A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A6B509C-00B5-F584-9BA5-289E6A64203F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659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15F6205-26E7-98D2-D521-B2D59C5DD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2380" y="1781528"/>
            <a:ext cx="6172200" cy="4373210"/>
          </a:xfrm>
        </p:spPr>
        <p:txBody>
          <a:bodyPr/>
          <a:lstStyle/>
          <a:p>
            <a:endParaRPr lang="en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8439C9-A08E-F751-21A7-977BBBB2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121097" cy="4373210"/>
          </a:xfrm>
        </p:spPr>
        <p:txBody>
          <a:bodyPr/>
          <a:lstStyle/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magna.</a:t>
            </a: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8279EA6-8152-5A8D-D0A8-2AF6AD98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49ECEA-61CA-EB80-97DB-9E735728ECF6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7812298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026E8CF-FBE1-3AFE-07A1-61348FC06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3247542"/>
            <a:ext cx="3572156" cy="3223490"/>
          </a:xfr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2752B-785A-3973-9DC9-315EEAEC1CF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54309" y="3249613"/>
            <a:ext cx="3514609" cy="3098938"/>
          </a:xfrm>
          <a:prstGeom prst="rect">
            <a:avLst/>
          </a:prstGeo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dia.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ED9170-6A76-B7F4-5AAA-E79CAC0E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ABA58-4151-8E2A-9537-86C58F583CBE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744EEB8-A9E6-2AB0-395D-7879AFC8B762}"/>
              </a:ext>
            </a:extLst>
          </p:cNvPr>
          <p:cNvSpPr txBox="1">
            <a:spLocks/>
          </p:cNvSpPr>
          <p:nvPr/>
        </p:nvSpPr>
        <p:spPr>
          <a:xfrm>
            <a:off x="8222189" y="3249613"/>
            <a:ext cx="3514609" cy="309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Avel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D2135B-A0B6-A0D8-C2B1-0EC2677F1D83}"/>
              </a:ext>
            </a:extLst>
          </p:cNvPr>
          <p:cNvSpPr txBox="1"/>
          <p:nvPr/>
        </p:nvSpPr>
        <p:spPr>
          <a:xfrm>
            <a:off x="650928" y="1436749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9F3F86-D749-22B7-7232-78649F447365}"/>
              </a:ext>
            </a:extLst>
          </p:cNvPr>
          <p:cNvSpPr txBox="1"/>
          <p:nvPr/>
        </p:nvSpPr>
        <p:spPr>
          <a:xfrm>
            <a:off x="4454309" y="1458956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2">
                    <a:lumMod val="50000"/>
                    <a:alpha val="88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BC86F1-3285-18DE-5EB0-9D48C0292D40}"/>
              </a:ext>
            </a:extLst>
          </p:cNvPr>
          <p:cNvSpPr txBox="1"/>
          <p:nvPr/>
        </p:nvSpPr>
        <p:spPr>
          <a:xfrm>
            <a:off x="8222189" y="1474913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D2F0C5-41BA-C6B7-2CA4-9DB59FFA845E}"/>
              </a:ext>
            </a:extLst>
          </p:cNvPr>
          <p:cNvSpPr txBox="1"/>
          <p:nvPr/>
        </p:nvSpPr>
        <p:spPr>
          <a:xfrm>
            <a:off x="650928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D78562-8B73-42B5-A379-EC9811B1D7DD}"/>
              </a:ext>
            </a:extLst>
          </p:cNvPr>
          <p:cNvSpPr txBox="1"/>
          <p:nvPr/>
        </p:nvSpPr>
        <p:spPr>
          <a:xfrm>
            <a:off x="4454309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chemeClr val="bg2">
                  <a:lumMod val="50000"/>
                  <a:alpha val="78025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969334-E85C-2DC1-82AA-995416B8F78B}"/>
              </a:ext>
            </a:extLst>
          </p:cNvPr>
          <p:cNvSpPr txBox="1"/>
          <p:nvPr/>
        </p:nvSpPr>
        <p:spPr>
          <a:xfrm>
            <a:off x="8257690" y="2742188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284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B996F2-D8C8-9E4B-892B-C4A5E477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Left Bracket 24">
            <a:extLst>
              <a:ext uri="{FF2B5EF4-FFF2-40B4-BE49-F238E27FC236}">
                <a16:creationId xmlns:a16="http://schemas.microsoft.com/office/drawing/2014/main" id="{6D382766-3E7D-89CC-E0DA-2D28374E271E}"/>
              </a:ext>
            </a:extLst>
          </p:cNvPr>
          <p:cNvSpPr/>
          <p:nvPr/>
        </p:nvSpPr>
        <p:spPr>
          <a:xfrm rot="10800000">
            <a:off x="3302000" y="2318023"/>
            <a:ext cx="511569" cy="3629805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Top Corners Rounded 30">
            <a:extLst>
              <a:ext uri="{FF2B5EF4-FFF2-40B4-BE49-F238E27FC236}">
                <a16:creationId xmlns:a16="http://schemas.microsoft.com/office/drawing/2014/main" id="{C4C48E84-61A7-86A6-68B1-106B8EB7B38D}"/>
              </a:ext>
            </a:extLst>
          </p:cNvPr>
          <p:cNvSpPr/>
          <p:nvPr/>
        </p:nvSpPr>
        <p:spPr>
          <a:xfrm>
            <a:off x="728425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AF3FC92B-9230-A40B-7A82-4D3D4BCE8B2F}"/>
              </a:ext>
            </a:extLst>
          </p:cNvPr>
          <p:cNvCxnSpPr>
            <a:cxnSpLocks/>
          </p:cNvCxnSpPr>
          <p:nvPr/>
        </p:nvCxnSpPr>
        <p:spPr>
          <a:xfrm>
            <a:off x="3937801" y="4864264"/>
            <a:ext cx="7915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Top Corners Rounded 4">
            <a:extLst>
              <a:ext uri="{FF2B5EF4-FFF2-40B4-BE49-F238E27FC236}">
                <a16:creationId xmlns:a16="http://schemas.microsoft.com/office/drawing/2014/main" id="{1800CE3C-5BFD-5FE1-364D-7AC33DF3AE32}"/>
              </a:ext>
            </a:extLst>
          </p:cNvPr>
          <p:cNvSpPr/>
          <p:nvPr/>
        </p:nvSpPr>
        <p:spPr>
          <a:xfrm>
            <a:off x="623890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307D00D-5255-6180-9643-36D35D84A8A8}"/>
              </a:ext>
            </a:extLst>
          </p:cNvPr>
          <p:cNvSpPr txBox="1"/>
          <p:nvPr/>
        </p:nvSpPr>
        <p:spPr>
          <a:xfrm>
            <a:off x="882367" y="3063628"/>
            <a:ext cx="20846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modo no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11861EF-764E-9736-8F78-35530807593E}"/>
              </a:ext>
            </a:extLst>
          </p:cNvPr>
          <p:cNvSpPr txBox="1"/>
          <p:nvPr/>
        </p:nvSpPr>
        <p:spPr>
          <a:xfrm>
            <a:off x="1191233" y="2458917"/>
            <a:ext cx="1548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FE1BCDE-3F30-CA39-CDFF-FED33EC2C098}"/>
              </a:ext>
            </a:extLst>
          </p:cNvPr>
          <p:cNvGrpSpPr/>
          <p:nvPr/>
        </p:nvGrpSpPr>
        <p:grpSpPr>
          <a:xfrm>
            <a:off x="3423066" y="2394498"/>
            <a:ext cx="9573267" cy="725952"/>
            <a:chOff x="3423066" y="2394498"/>
            <a:chExt cx="9573267" cy="725952"/>
          </a:xfrm>
        </p:grpSpPr>
        <p:sp>
          <p:nvSpPr>
            <p:cNvPr id="12" name="Rectangle: Rounded Corners 42">
              <a:extLst>
                <a:ext uri="{FF2B5EF4-FFF2-40B4-BE49-F238E27FC236}">
                  <a16:creationId xmlns:a16="http://schemas.microsoft.com/office/drawing/2014/main" id="{DA7BEB24-9612-0AEA-7F5A-BFDEC9438D04}"/>
                </a:ext>
              </a:extLst>
            </p:cNvPr>
            <p:cNvSpPr/>
            <p:nvPr/>
          </p:nvSpPr>
          <p:spPr>
            <a:xfrm>
              <a:off x="3423066" y="239449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A2D4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F3947A7B-AD13-1329-046D-ACBA2DC6B7C3}"/>
                </a:ext>
              </a:extLst>
            </p:cNvPr>
            <p:cNvSpPr txBox="1"/>
            <p:nvPr/>
          </p:nvSpPr>
          <p:spPr>
            <a:xfrm>
              <a:off x="4018265" y="2628194"/>
              <a:ext cx="17134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14" name="TextBox 38">
              <a:extLst>
                <a:ext uri="{FF2B5EF4-FFF2-40B4-BE49-F238E27FC236}">
                  <a16:creationId xmlns:a16="http://schemas.microsoft.com/office/drawing/2014/main" id="{9A303608-EF62-8160-0A60-2FA9BD65E6C5}"/>
                </a:ext>
              </a:extLst>
            </p:cNvPr>
            <p:cNvSpPr txBox="1"/>
            <p:nvPr/>
          </p:nvSpPr>
          <p:spPr>
            <a:xfrm>
              <a:off x="5810032" y="2526642"/>
              <a:ext cx="690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15" name="Straight Connector 56">
              <a:extLst>
                <a:ext uri="{FF2B5EF4-FFF2-40B4-BE49-F238E27FC236}">
                  <a16:creationId xmlns:a16="http://schemas.microsoft.com/office/drawing/2014/main" id="{878924F0-A3C1-CF95-9885-CD30639A2045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252664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584" descr="Box outline">
              <a:extLst>
                <a:ext uri="{FF2B5EF4-FFF2-40B4-BE49-F238E27FC236}">
                  <a16:creationId xmlns:a16="http://schemas.microsoft.com/office/drawing/2014/main" id="{9C10D4C4-5B17-74C4-8C4E-F502C5D4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1690" y="2544187"/>
              <a:ext cx="426575" cy="426575"/>
            </a:xfrm>
            <a:prstGeom prst="rect">
              <a:avLst/>
            </a:prstGeom>
          </p:spPr>
        </p:pic>
      </p:grpSp>
      <p:grpSp>
        <p:nvGrpSpPr>
          <p:cNvPr id="17" name="Group 37">
            <a:extLst>
              <a:ext uri="{FF2B5EF4-FFF2-40B4-BE49-F238E27FC236}">
                <a16:creationId xmlns:a16="http://schemas.microsoft.com/office/drawing/2014/main" id="{20503D2F-233F-2CD4-5247-C2F48797F31D}"/>
              </a:ext>
            </a:extLst>
          </p:cNvPr>
          <p:cNvGrpSpPr/>
          <p:nvPr/>
        </p:nvGrpSpPr>
        <p:grpSpPr>
          <a:xfrm>
            <a:off x="3423066" y="3174700"/>
            <a:ext cx="9573267" cy="725952"/>
            <a:chOff x="3423066" y="3174700"/>
            <a:chExt cx="9573267" cy="725952"/>
          </a:xfrm>
        </p:grpSpPr>
        <p:sp>
          <p:nvSpPr>
            <p:cNvPr id="18" name="Rectangle: Rounded Corners 43">
              <a:extLst>
                <a:ext uri="{FF2B5EF4-FFF2-40B4-BE49-F238E27FC236}">
                  <a16:creationId xmlns:a16="http://schemas.microsoft.com/office/drawing/2014/main" id="{735F83D1-CF93-7800-B853-0CCF5A521919}"/>
                </a:ext>
              </a:extLst>
            </p:cNvPr>
            <p:cNvSpPr/>
            <p:nvPr/>
          </p:nvSpPr>
          <p:spPr>
            <a:xfrm>
              <a:off x="3423066" y="3174700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0386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62">
              <a:extLst>
                <a:ext uri="{FF2B5EF4-FFF2-40B4-BE49-F238E27FC236}">
                  <a16:creationId xmlns:a16="http://schemas.microsoft.com/office/drawing/2014/main" id="{7308EA4B-D5D4-4836-109A-F833F896BDFA}"/>
                </a:ext>
              </a:extLst>
            </p:cNvPr>
            <p:cNvSpPr txBox="1"/>
            <p:nvPr/>
          </p:nvSpPr>
          <p:spPr>
            <a:xfrm>
              <a:off x="4009937" y="3408581"/>
              <a:ext cx="12428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20" name="TextBox 575">
              <a:extLst>
                <a:ext uri="{FF2B5EF4-FFF2-40B4-BE49-F238E27FC236}">
                  <a16:creationId xmlns:a16="http://schemas.microsoft.com/office/drawing/2014/main" id="{28B9E789-D398-9D6E-FF9C-D6A3F70188B8}"/>
                </a:ext>
              </a:extLst>
            </p:cNvPr>
            <p:cNvSpPr txBox="1"/>
            <p:nvPr/>
          </p:nvSpPr>
          <p:spPr>
            <a:xfrm>
              <a:off x="5810032" y="3306844"/>
              <a:ext cx="5758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1" name="Straight Connector 576">
              <a:extLst>
                <a:ext uri="{FF2B5EF4-FFF2-40B4-BE49-F238E27FC236}">
                  <a16:creationId xmlns:a16="http://schemas.microsoft.com/office/drawing/2014/main" id="{70FC69C8-E6BA-A80B-C9E7-EBF7225D668D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3306844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586" descr="Clipboard outline">
              <a:extLst>
                <a:ext uri="{FF2B5EF4-FFF2-40B4-BE49-F238E27FC236}">
                  <a16:creationId xmlns:a16="http://schemas.microsoft.com/office/drawing/2014/main" id="{F29F46F1-B477-FE49-A477-BAE89BA5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690" y="3324389"/>
              <a:ext cx="426575" cy="426575"/>
            </a:xfrm>
            <a:prstGeom prst="rect">
              <a:avLst/>
            </a:prstGeom>
          </p:spPr>
        </p:pic>
      </p:grpSp>
      <p:grpSp>
        <p:nvGrpSpPr>
          <p:cNvPr id="23" name="Group 39">
            <a:extLst>
              <a:ext uri="{FF2B5EF4-FFF2-40B4-BE49-F238E27FC236}">
                <a16:creationId xmlns:a16="http://schemas.microsoft.com/office/drawing/2014/main" id="{0AEB6DB1-54A2-0595-2D65-47F99CCB81EF}"/>
              </a:ext>
            </a:extLst>
          </p:cNvPr>
          <p:cNvGrpSpPr/>
          <p:nvPr/>
        </p:nvGrpSpPr>
        <p:grpSpPr>
          <a:xfrm>
            <a:off x="3423066" y="3958828"/>
            <a:ext cx="9573267" cy="725952"/>
            <a:chOff x="3423066" y="3958828"/>
            <a:chExt cx="9573267" cy="725952"/>
          </a:xfrm>
        </p:grpSpPr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985527F4-5398-0DCE-01A8-E872999E4DED}"/>
                </a:ext>
              </a:extLst>
            </p:cNvPr>
            <p:cNvSpPr/>
            <p:nvPr/>
          </p:nvSpPr>
          <p:spPr>
            <a:xfrm>
              <a:off x="3423066" y="395882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DB305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TextBox 579">
              <a:extLst>
                <a:ext uri="{FF2B5EF4-FFF2-40B4-BE49-F238E27FC236}">
                  <a16:creationId xmlns:a16="http://schemas.microsoft.com/office/drawing/2014/main" id="{166DCA78-0823-D869-499D-AE2ABF275D45}"/>
                </a:ext>
              </a:extLst>
            </p:cNvPr>
            <p:cNvSpPr txBox="1"/>
            <p:nvPr/>
          </p:nvSpPr>
          <p:spPr>
            <a:xfrm>
              <a:off x="5810033" y="4090972"/>
              <a:ext cx="5364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7" name="Straight Connector 580">
              <a:extLst>
                <a:ext uri="{FF2B5EF4-FFF2-40B4-BE49-F238E27FC236}">
                  <a16:creationId xmlns:a16="http://schemas.microsoft.com/office/drawing/2014/main" id="{24D81432-5B97-07EE-2271-CDD5A035C2A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409097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588" descr="Continuous Improvement outline">
              <a:extLst>
                <a:ext uri="{FF2B5EF4-FFF2-40B4-BE49-F238E27FC236}">
                  <a16:creationId xmlns:a16="http://schemas.microsoft.com/office/drawing/2014/main" id="{B0CADEBC-945A-F021-B23B-0F528CEE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2703" y="4009530"/>
              <a:ext cx="624548" cy="624548"/>
            </a:xfrm>
            <a:prstGeom prst="rect">
              <a:avLst/>
            </a:prstGeom>
          </p:spPr>
        </p:pic>
      </p:grpSp>
      <p:grpSp>
        <p:nvGrpSpPr>
          <p:cNvPr id="29" name="Group 40">
            <a:extLst>
              <a:ext uri="{FF2B5EF4-FFF2-40B4-BE49-F238E27FC236}">
                <a16:creationId xmlns:a16="http://schemas.microsoft.com/office/drawing/2014/main" id="{0C52985E-878E-86A8-C86D-409FCB5376DF}"/>
              </a:ext>
            </a:extLst>
          </p:cNvPr>
          <p:cNvGrpSpPr/>
          <p:nvPr/>
        </p:nvGrpSpPr>
        <p:grpSpPr>
          <a:xfrm>
            <a:off x="3423066" y="5043748"/>
            <a:ext cx="9573267" cy="725952"/>
            <a:chOff x="3423066" y="5043748"/>
            <a:chExt cx="9573267" cy="725952"/>
          </a:xfrm>
        </p:grpSpPr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E40A6BED-4FFE-F15E-4265-215E5A3D6834}"/>
                </a:ext>
              </a:extLst>
            </p:cNvPr>
            <p:cNvSpPr/>
            <p:nvPr/>
          </p:nvSpPr>
          <p:spPr>
            <a:xfrm>
              <a:off x="3423066" y="504374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BF174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45C62DF-646B-434B-66B8-C5C390D3A812}"/>
                </a:ext>
              </a:extLst>
            </p:cNvPr>
            <p:cNvSpPr txBox="1"/>
            <p:nvPr/>
          </p:nvSpPr>
          <p:spPr>
            <a:xfrm>
              <a:off x="5810033" y="5175892"/>
              <a:ext cx="5577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34" name="Straight Connector 9">
              <a:extLst>
                <a:ext uri="{FF2B5EF4-FFF2-40B4-BE49-F238E27FC236}">
                  <a16:creationId xmlns:a16="http://schemas.microsoft.com/office/drawing/2014/main" id="{BDCA537D-2C42-EA72-CA0D-F35FD50E45AA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5195333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14" descr="Shirt outline">
              <a:extLst>
                <a:ext uri="{FF2B5EF4-FFF2-40B4-BE49-F238E27FC236}">
                  <a16:creationId xmlns:a16="http://schemas.microsoft.com/office/drawing/2014/main" id="{504BF21B-21AA-CD03-F4E4-AFA7E1F2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1070" y="5189978"/>
              <a:ext cx="433492" cy="433492"/>
            </a:xfrm>
            <a:prstGeom prst="rect">
              <a:avLst/>
            </a:prstGeom>
          </p:spPr>
        </p:pic>
      </p:grpSp>
      <p:sp>
        <p:nvSpPr>
          <p:cNvPr id="41" name="TextBox 50">
            <a:extLst>
              <a:ext uri="{FF2B5EF4-FFF2-40B4-BE49-F238E27FC236}">
                <a16:creationId xmlns:a16="http://schemas.microsoft.com/office/drawing/2014/main" id="{B321102F-A15A-D07A-8BB3-B0AB9F4C1250}"/>
              </a:ext>
            </a:extLst>
          </p:cNvPr>
          <p:cNvSpPr txBox="1"/>
          <p:nvPr/>
        </p:nvSpPr>
        <p:spPr>
          <a:xfrm>
            <a:off x="4056027" y="5268224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  <p:sp>
        <p:nvSpPr>
          <p:cNvPr id="42" name="TextBox 50">
            <a:extLst>
              <a:ext uri="{FF2B5EF4-FFF2-40B4-BE49-F238E27FC236}">
                <a16:creationId xmlns:a16="http://schemas.microsoft.com/office/drawing/2014/main" id="{BA74C71C-8914-E231-DB78-6CD016AF32FB}"/>
              </a:ext>
            </a:extLst>
          </p:cNvPr>
          <p:cNvSpPr txBox="1"/>
          <p:nvPr/>
        </p:nvSpPr>
        <p:spPr>
          <a:xfrm>
            <a:off x="4056027" y="4212355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</p:spTree>
    <p:extLst>
      <p:ext uri="{BB962C8B-B14F-4D97-AF65-F5344CB8AC3E}">
        <p14:creationId xmlns:p14="http://schemas.microsoft.com/office/powerpoint/2010/main" val="14135411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17D12-D513-BF3E-11A7-A764C1EDE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3C2157F-2D68-B6C4-0636-140CA074F6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72DE39-0800-6670-7357-A53537F53A18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99566A-7890-8E3B-5EFD-E33A8E2E74E5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Tabelas e </a:t>
            </a:r>
            <a:b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Infográficos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20279FC-CEDF-E093-8451-53DFD8D8E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55306"/>
      </p:ext>
    </p:extLst>
  </p:cSld>
  <p:clrMapOvr>
    <a:masterClrMapping/>
  </p:clrMapOvr>
</p:sld>
</file>

<file path=ppt/theme/theme1.xml><?xml version="1.0" encoding="utf-8"?>
<a:theme xmlns:a="http://schemas.openxmlformats.org/drawingml/2006/main" name="Capa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62885C4ED01E54487EE2E37A2A519FA" ma:contentTypeVersion="3" ma:contentTypeDescription="Crie um novo documento." ma:contentTypeScope="" ma:versionID="cca14dd77f5846c5ec3a823633e771f1">
  <xsd:schema xmlns:xsd="http://www.w3.org/2001/XMLSchema" xmlns:xs="http://www.w3.org/2001/XMLSchema" xmlns:p="http://schemas.microsoft.com/office/2006/metadata/properties" xmlns:ns1="http://schemas.microsoft.com/sharepoint/v3" xmlns:ns2="75d07029-3421-4da1-89ff-46a34df24cf7" targetNamespace="http://schemas.microsoft.com/office/2006/metadata/properties" ma:root="true" ma:fieldsID="db9f6bb2588d4907569a0ca305fd7920" ns1:_="" ns2:_="">
    <xsd:import namespace="http://schemas.microsoft.com/sharepoint/v3"/>
    <xsd:import namespace="75d07029-3421-4da1-89ff-46a34df24cf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07029-3421-4da1-89ff-46a34df24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6C21382-C72A-4730-A7DF-175BA6533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d07029-3421-4da1-89ff-46a34df24c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C0EAF2-9CDE-4821-B1F1-1F60AF6C32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730065-4BF9-4147-BD31-42CAEFBDE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2274</TotalTime>
  <Words>6682</Words>
  <Application>Microsoft Office PowerPoint</Application>
  <PresentationFormat>Widescreen</PresentationFormat>
  <Paragraphs>769</Paragraphs>
  <Slides>111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111</vt:i4>
      </vt:variant>
    </vt:vector>
  </HeadingPairs>
  <TitlesOfParts>
    <vt:vector size="121" baseType="lpstr">
      <vt:lpstr>Arial</vt:lpstr>
      <vt:lpstr>Arial Unicode MS</vt:lpstr>
      <vt:lpstr>Calibri</vt:lpstr>
      <vt:lpstr>Consolas</vt:lpstr>
      <vt:lpstr>Roboto Mono</vt:lpstr>
      <vt:lpstr>Verdana</vt:lpstr>
      <vt:lpstr>YAFdJjvw9Ps 0</vt:lpstr>
      <vt:lpstr>Capa confidencial</vt:lpstr>
      <vt:lpstr>Slide confidencial</vt:lpstr>
      <vt:lpstr>Contracapa</vt:lpstr>
      <vt:lpstr>Apresentação do PowerPoint</vt:lpstr>
      <vt:lpstr>Apresentação do PowerPoint</vt:lpstr>
      <vt:lpstr>Apresentação do PowerPoint</vt:lpstr>
      <vt:lpstr>Memória do PC</vt:lpstr>
      <vt:lpstr>Diferenças de let e const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Código mal indentado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DIEGO ARAUJO SIMOES DE MELO</cp:lastModifiedBy>
  <cp:revision>57</cp:revision>
  <dcterms:created xsi:type="dcterms:W3CDTF">2023-06-14T19:22:19Z</dcterms:created>
  <dcterms:modified xsi:type="dcterms:W3CDTF">2025-05-06T20:40:59Z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0x010100F62885C4ED01E54487EE2E37A2A519FA</vt:lpwstr>
  </property>
</Properties>
</file>